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2543" y="7168896"/>
            <a:ext cx="9531350" cy="3175"/>
          </a:xfrm>
          <a:custGeom>
            <a:avLst/>
            <a:gdLst/>
            <a:ahLst/>
            <a:cxnLst/>
            <a:rect l="l" t="t" r="r" b="b"/>
            <a:pathLst>
              <a:path w="9531350" h="3175">
                <a:moveTo>
                  <a:pt x="0" y="0"/>
                </a:moveTo>
                <a:lnTo>
                  <a:pt x="9531095" y="3048"/>
                </a:lnTo>
              </a:path>
            </a:pathLst>
          </a:custGeom>
          <a:ln w="3200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" y="1313688"/>
            <a:ext cx="9375647" cy="476707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56487" y="1339596"/>
            <a:ext cx="8979535" cy="4514215"/>
          </a:xfrm>
          <a:custGeom>
            <a:avLst/>
            <a:gdLst/>
            <a:ahLst/>
            <a:cxnLst/>
            <a:rect l="l" t="t" r="r" b="b"/>
            <a:pathLst>
              <a:path w="8979535" h="4514215">
                <a:moveTo>
                  <a:pt x="0" y="4514087"/>
                </a:moveTo>
                <a:lnTo>
                  <a:pt x="8979408" y="4514087"/>
                </a:lnTo>
                <a:lnTo>
                  <a:pt x="8979408" y="0"/>
                </a:lnTo>
                <a:lnTo>
                  <a:pt x="0" y="0"/>
                </a:lnTo>
                <a:lnTo>
                  <a:pt x="0" y="4514087"/>
                </a:lnTo>
                <a:close/>
              </a:path>
            </a:pathLst>
          </a:custGeom>
          <a:ln w="10668">
            <a:solidFill>
              <a:srgbClr val="BC49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9826" y="1209084"/>
            <a:ext cx="7713345" cy="2043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7038" y="4705572"/>
            <a:ext cx="6597015" cy="1035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2543" y="7168896"/>
            <a:ext cx="9531350" cy="3175"/>
          </a:xfrm>
          <a:custGeom>
            <a:avLst/>
            <a:gdLst/>
            <a:ahLst/>
            <a:cxnLst/>
            <a:rect l="l" t="t" r="r" b="b"/>
            <a:pathLst>
              <a:path w="9531350" h="3175">
                <a:moveTo>
                  <a:pt x="0" y="0"/>
                </a:moveTo>
                <a:lnTo>
                  <a:pt x="9531095" y="3048"/>
                </a:lnTo>
              </a:path>
            </a:pathLst>
          </a:custGeom>
          <a:ln w="3200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6296" y="487203"/>
            <a:ext cx="4928235" cy="699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0133" y="1163809"/>
            <a:ext cx="8833133" cy="4606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20791" y="7214402"/>
            <a:ext cx="5414009" cy="245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eruinsaatstajkomisyonu@gmail.co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ruinsaatstajkomisyonu@gmail.com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png"/><Relationship Id="rId7" Type="http://schemas.openxmlformats.org/officeDocument/2006/relationships/image" Target="../media/image6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9854" y="98617"/>
            <a:ext cx="5327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FF0000"/>
                </a:solidFill>
                <a:latin typeface="Arial"/>
                <a:cs typeface="Arial"/>
              </a:rPr>
              <a:t>T.C.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1928" y="449138"/>
            <a:ext cx="7305571" cy="7055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5765" marR="740410" indent="135255">
              <a:lnSpc>
                <a:spcPts val="2760"/>
              </a:lnSpc>
              <a:spcBef>
                <a:spcPts val="100"/>
              </a:spcBef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ERCİYES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ÜNİVERSİTESİ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MÜHENDİSLİK</a:t>
            </a:r>
            <a:r>
              <a:rPr sz="22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FAKÜLTESİ</a:t>
            </a:r>
            <a:endParaRPr sz="2200" dirty="0">
              <a:latin typeface="Arial"/>
              <a:cs typeface="Arial"/>
            </a:endParaRPr>
          </a:p>
          <a:p>
            <a:pPr marL="1860550" algn="ctr">
              <a:lnSpc>
                <a:spcPct val="100000"/>
              </a:lnSpc>
              <a:spcBef>
                <a:spcPts val="1075"/>
              </a:spcBef>
            </a:pPr>
            <a:r>
              <a:rPr sz="2200" b="1" spc="-50" dirty="0">
                <a:solidFill>
                  <a:srgbClr val="0070BF"/>
                </a:solidFill>
                <a:latin typeface="Arial"/>
                <a:cs typeface="Arial"/>
              </a:rPr>
              <a:t>İNŞAAT</a:t>
            </a:r>
            <a:r>
              <a:rPr sz="2200" b="1" spc="-15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70BF"/>
                </a:solidFill>
                <a:latin typeface="Arial"/>
                <a:cs typeface="Arial"/>
              </a:rPr>
              <a:t>MÜHENDİSLİĞİ</a:t>
            </a:r>
            <a:r>
              <a:rPr sz="2200" b="1" spc="-7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70BF"/>
                </a:solidFill>
                <a:latin typeface="Arial"/>
                <a:cs typeface="Arial"/>
              </a:rPr>
              <a:t>BÖLÜMÜ</a:t>
            </a:r>
            <a:endParaRPr sz="2200" dirty="0">
              <a:latin typeface="Arial"/>
              <a:cs typeface="Arial"/>
            </a:endParaRPr>
          </a:p>
          <a:p>
            <a:pPr marL="1848485" algn="ctr">
              <a:lnSpc>
                <a:spcPct val="100000"/>
              </a:lnSpc>
              <a:spcBef>
                <a:spcPts val="15"/>
              </a:spcBef>
            </a:pPr>
            <a:r>
              <a:rPr sz="3050" b="1" dirty="0">
                <a:solidFill>
                  <a:srgbClr val="6E2F9E"/>
                </a:solidFill>
                <a:latin typeface="Arial"/>
                <a:cs typeface="Arial"/>
              </a:rPr>
              <a:t>STAJ</a:t>
            </a:r>
            <a:r>
              <a:rPr sz="3050" b="1" spc="-25" dirty="0">
                <a:solidFill>
                  <a:srgbClr val="6E2F9E"/>
                </a:solidFill>
                <a:latin typeface="Arial"/>
                <a:cs typeface="Arial"/>
              </a:rPr>
              <a:t> </a:t>
            </a:r>
            <a:r>
              <a:rPr sz="3050" b="1" dirty="0">
                <a:solidFill>
                  <a:srgbClr val="6E2F9E"/>
                </a:solidFill>
                <a:latin typeface="Arial"/>
                <a:cs typeface="Arial"/>
              </a:rPr>
              <a:t>UYGULAMA</a:t>
            </a:r>
            <a:r>
              <a:rPr sz="3050" b="1" spc="-160" dirty="0">
                <a:solidFill>
                  <a:srgbClr val="6E2F9E"/>
                </a:solidFill>
                <a:latin typeface="Arial"/>
                <a:cs typeface="Arial"/>
              </a:rPr>
              <a:t> </a:t>
            </a:r>
            <a:r>
              <a:rPr sz="3050" b="1" spc="-10" dirty="0" smtClean="0">
                <a:solidFill>
                  <a:srgbClr val="6E2F9E"/>
                </a:solidFill>
                <a:latin typeface="Arial"/>
                <a:cs typeface="Arial"/>
              </a:rPr>
              <a:t>ESASLARI</a:t>
            </a:r>
            <a:endParaRPr sz="305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3050" dirty="0" smtClean="0">
              <a:latin typeface="Arial"/>
              <a:cs typeface="Arial"/>
            </a:endParaRPr>
          </a:p>
          <a:p>
            <a:pPr marR="2263775" algn="ctr">
              <a:lnSpc>
                <a:spcPct val="100000"/>
              </a:lnSpc>
            </a:pPr>
            <a:r>
              <a:rPr lang="tr-TR" sz="2200" b="1" dirty="0" err="1" smtClean="0">
                <a:solidFill>
                  <a:srgbClr val="1F487C"/>
                </a:solidFill>
                <a:latin typeface="Arial"/>
                <a:cs typeface="Arial"/>
              </a:rPr>
              <a:t>Prof</a:t>
            </a:r>
            <a:r>
              <a:rPr sz="2200" b="1" dirty="0" smtClean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r>
              <a:rPr sz="2200" b="1" spc="-40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200" b="1" dirty="0" smtClean="0">
                <a:solidFill>
                  <a:srgbClr val="1F487C"/>
                </a:solidFill>
                <a:latin typeface="Arial"/>
                <a:cs typeface="Arial"/>
              </a:rPr>
              <a:t>Dr.</a:t>
            </a:r>
            <a:r>
              <a:rPr sz="2200" b="1" spc="-35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tr-TR" sz="2200" b="1" spc="-35" dirty="0" smtClean="0">
                <a:solidFill>
                  <a:srgbClr val="1F487C"/>
                </a:solidFill>
                <a:latin typeface="Arial"/>
                <a:cs typeface="Arial"/>
              </a:rPr>
              <a:t>Hatice ÇITAKOĞLU</a:t>
            </a:r>
            <a:endParaRPr sz="2200" dirty="0" smtClean="0">
              <a:latin typeface="Arial"/>
              <a:cs typeface="Arial"/>
            </a:endParaRPr>
          </a:p>
          <a:p>
            <a:pPr marR="2264410" algn="ctr">
              <a:lnSpc>
                <a:spcPct val="100000"/>
              </a:lnSpc>
              <a:spcBef>
                <a:spcPts val="120"/>
              </a:spcBef>
            </a:pPr>
            <a:r>
              <a:rPr sz="2200" i="1" dirty="0" err="1" smtClean="0">
                <a:solidFill>
                  <a:srgbClr val="1F487C"/>
                </a:solidFill>
                <a:latin typeface="Arial"/>
                <a:cs typeface="Arial"/>
              </a:rPr>
              <a:t>Komisyon</a:t>
            </a:r>
            <a:r>
              <a:rPr sz="2200" i="1" spc="-50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1F487C"/>
                </a:solidFill>
                <a:latin typeface="Arial"/>
                <a:cs typeface="Arial"/>
              </a:rPr>
              <a:t>Başkanı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200" dirty="0">
              <a:latin typeface="Arial"/>
              <a:cs typeface="Arial"/>
            </a:endParaRPr>
          </a:p>
          <a:p>
            <a:pPr marR="2265680" algn="ctr">
              <a:lnSpc>
                <a:spcPct val="100000"/>
              </a:lnSpc>
            </a:pPr>
            <a:r>
              <a:rPr sz="2200" b="1" dirty="0">
                <a:solidFill>
                  <a:srgbClr val="1F487C"/>
                </a:solidFill>
                <a:latin typeface="Arial"/>
                <a:cs typeface="Arial"/>
              </a:rPr>
              <a:t>Şantiye</a:t>
            </a:r>
            <a:r>
              <a:rPr sz="2200" b="1" spc="-1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F487C"/>
                </a:solidFill>
                <a:latin typeface="Arial"/>
                <a:cs typeface="Arial"/>
              </a:rPr>
              <a:t>Stajı</a:t>
            </a:r>
            <a:r>
              <a:rPr sz="2200" b="1" spc="-1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F487C"/>
                </a:solidFill>
                <a:latin typeface="Arial"/>
                <a:cs typeface="Arial"/>
              </a:rPr>
              <a:t>Komisyon</a:t>
            </a:r>
            <a:r>
              <a:rPr sz="2200" b="1" spc="-1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F487C"/>
                </a:solidFill>
                <a:latin typeface="Arial"/>
                <a:cs typeface="Arial"/>
              </a:rPr>
              <a:t>Üyeleri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 dirty="0">
              <a:latin typeface="Arial"/>
              <a:cs typeface="Arial"/>
            </a:endParaRPr>
          </a:p>
          <a:p>
            <a:pPr marL="441959" marR="2707640" indent="2540" algn="ctr">
              <a:lnSpc>
                <a:spcPct val="100499"/>
              </a:lnSpc>
            </a:pP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Doç. Dr.</a:t>
            </a:r>
            <a:r>
              <a:rPr sz="2200" spc="-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Levent</a:t>
            </a:r>
            <a:r>
              <a:rPr sz="2200" spc="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LATİFOĞLU</a:t>
            </a:r>
            <a:r>
              <a:rPr sz="2200" spc="55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Arş.</a:t>
            </a:r>
            <a:r>
              <a:rPr sz="2200" spc="-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Gör.</a:t>
            </a:r>
            <a:r>
              <a:rPr sz="2200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Ömer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Faruk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BALALAN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Arş.</a:t>
            </a:r>
            <a:r>
              <a:rPr sz="2200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Gör.</a:t>
            </a:r>
            <a:r>
              <a:rPr sz="2200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Ahmet</a:t>
            </a:r>
            <a:r>
              <a:rPr sz="2200" spc="-1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Ferhat</a:t>
            </a:r>
            <a:r>
              <a:rPr sz="22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BASTEM</a:t>
            </a:r>
            <a:endParaRPr sz="2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200" dirty="0">
              <a:latin typeface="Microsoft Sans Serif"/>
              <a:cs typeface="Microsoft Sans Serif"/>
            </a:endParaRPr>
          </a:p>
          <a:p>
            <a:pPr marR="2263775" algn="ctr">
              <a:lnSpc>
                <a:spcPct val="100000"/>
              </a:lnSpc>
            </a:pPr>
            <a:r>
              <a:rPr sz="2200" b="1" dirty="0">
                <a:solidFill>
                  <a:srgbClr val="1F487C"/>
                </a:solidFill>
                <a:latin typeface="Arial"/>
                <a:cs typeface="Arial"/>
              </a:rPr>
              <a:t>Büro</a:t>
            </a:r>
            <a:r>
              <a:rPr sz="2200" b="1" spc="-9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F487C"/>
                </a:solidFill>
                <a:latin typeface="Arial"/>
                <a:cs typeface="Arial"/>
              </a:rPr>
              <a:t>Stajı</a:t>
            </a:r>
            <a:r>
              <a:rPr sz="2200" b="1" spc="-10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F487C"/>
                </a:solidFill>
                <a:latin typeface="Arial"/>
                <a:cs typeface="Arial"/>
              </a:rPr>
              <a:t>Komisyon</a:t>
            </a:r>
            <a:r>
              <a:rPr sz="2200" b="1" spc="-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F487C"/>
                </a:solidFill>
                <a:latin typeface="Arial"/>
                <a:cs typeface="Arial"/>
              </a:rPr>
              <a:t>Üyeleri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 dirty="0" smtClean="0">
              <a:latin typeface="Arial"/>
              <a:cs typeface="Arial"/>
            </a:endParaRPr>
          </a:p>
          <a:p>
            <a:pPr marL="376555" marR="2645410" indent="377825">
              <a:lnSpc>
                <a:spcPct val="100499"/>
              </a:lnSpc>
            </a:pPr>
            <a:r>
              <a:rPr sz="2200" dirty="0" smtClean="0">
                <a:solidFill>
                  <a:srgbClr val="1F487C"/>
                </a:solidFill>
                <a:latin typeface="Microsoft Sans Serif"/>
                <a:cs typeface="Microsoft Sans Serif"/>
              </a:rPr>
              <a:t>Dr.</a:t>
            </a:r>
            <a:r>
              <a:rPr sz="2200" spc="5" dirty="0" smtClean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lang="tr-TR" sz="2200" dirty="0" err="1" smtClean="0">
                <a:solidFill>
                  <a:srgbClr val="1F487C"/>
                </a:solidFill>
                <a:latin typeface="Microsoft Sans Serif"/>
                <a:cs typeface="Microsoft Sans Serif"/>
              </a:rPr>
              <a:t>Öğr</a:t>
            </a:r>
            <a:r>
              <a:rPr lang="tr-TR" sz="2200" dirty="0" smtClean="0">
                <a:solidFill>
                  <a:srgbClr val="1F487C"/>
                </a:solidFill>
                <a:latin typeface="Microsoft Sans Serif"/>
                <a:cs typeface="Microsoft Sans Serif"/>
              </a:rPr>
              <a:t>. Üyesi Şevket ARSLAN </a:t>
            </a:r>
            <a:r>
              <a:rPr sz="2200" dirty="0" err="1" smtClean="0">
                <a:solidFill>
                  <a:srgbClr val="1F487C"/>
                </a:solidFill>
                <a:latin typeface="Microsoft Sans Serif"/>
                <a:cs typeface="Microsoft Sans Serif"/>
              </a:rPr>
              <a:t>Arş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.</a:t>
            </a:r>
            <a:r>
              <a:rPr sz="2200" spc="-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Gör.</a:t>
            </a:r>
            <a:r>
              <a:rPr sz="2200" spc="-2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Feride</a:t>
            </a:r>
            <a:r>
              <a:rPr sz="22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Maide</a:t>
            </a:r>
            <a:r>
              <a:rPr sz="2200" spc="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MIZRAKÇI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Arş.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Gör.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Mehmet</a:t>
            </a:r>
            <a:r>
              <a:rPr sz="2200" spc="-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F487C"/>
                </a:solidFill>
                <a:latin typeface="Microsoft Sans Serif"/>
                <a:cs typeface="Microsoft Sans Serif"/>
              </a:rPr>
              <a:t>Mustafa</a:t>
            </a:r>
            <a:r>
              <a:rPr sz="2200" spc="-25" dirty="0">
                <a:solidFill>
                  <a:srgbClr val="1F487C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F487C"/>
                </a:solidFill>
                <a:latin typeface="Microsoft Sans Serif"/>
                <a:cs typeface="Microsoft Sans Serif"/>
              </a:rPr>
              <a:t>AÇIKYÜREK</a:t>
            </a:r>
            <a:endParaRPr sz="22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90" y="2262100"/>
            <a:ext cx="1400556" cy="15722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21" y="5909118"/>
            <a:ext cx="1414294" cy="13994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5511" y="4040124"/>
            <a:ext cx="1254251" cy="1600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4955" y="4040124"/>
            <a:ext cx="1200912" cy="16001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09303" y="4040124"/>
            <a:ext cx="1213103" cy="1600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25511" y="5811012"/>
            <a:ext cx="1208531" cy="15956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37676" y="160020"/>
            <a:ext cx="1327140" cy="13822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6908" y="154076"/>
            <a:ext cx="2042159" cy="13882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87967" y="5811012"/>
            <a:ext cx="1400555" cy="15956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427" y="1163809"/>
            <a:ext cx="379857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ŞANTİYE</a:t>
            </a:r>
            <a:r>
              <a:rPr sz="2650" b="1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STAJININ</a:t>
            </a:r>
            <a:r>
              <a:rPr sz="265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KONUSU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6699504"/>
            <a:ext cx="10083165" cy="372110"/>
          </a:xfrm>
          <a:custGeom>
            <a:avLst/>
            <a:gdLst/>
            <a:ahLst/>
            <a:cxnLst/>
            <a:rect l="l" t="t" r="r" b="b"/>
            <a:pathLst>
              <a:path w="10083165" h="372109">
                <a:moveTo>
                  <a:pt x="0" y="0"/>
                </a:moveTo>
                <a:lnTo>
                  <a:pt x="10082784" y="0"/>
                </a:lnTo>
                <a:lnTo>
                  <a:pt x="10082784" y="371856"/>
                </a:lnTo>
                <a:lnTo>
                  <a:pt x="0" y="37185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0134" y="6729452"/>
            <a:ext cx="1007618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Microsoft Sans Serif"/>
                <a:cs typeface="Microsoft Sans Serif"/>
              </a:rPr>
              <a:t>İnce</a:t>
            </a:r>
            <a:r>
              <a:rPr sz="1750" spc="6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İnşaat</a:t>
            </a:r>
            <a:r>
              <a:rPr sz="1750" spc="4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İşleri/</a:t>
            </a:r>
            <a:r>
              <a:rPr sz="1750" spc="4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Duvar,</a:t>
            </a:r>
            <a:r>
              <a:rPr sz="1750" spc="4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Sıva,</a:t>
            </a:r>
            <a:r>
              <a:rPr sz="1750" spc="4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Alçıpan,</a:t>
            </a:r>
            <a:r>
              <a:rPr sz="1750" spc="15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Fayans-</a:t>
            </a:r>
            <a:r>
              <a:rPr sz="1750" dirty="0">
                <a:latin typeface="Microsoft Sans Serif"/>
                <a:cs typeface="Microsoft Sans Serif"/>
              </a:rPr>
              <a:t>Karo</a:t>
            </a:r>
            <a:r>
              <a:rPr sz="1750" spc="6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Döşeme,</a:t>
            </a:r>
            <a:r>
              <a:rPr sz="1750" spc="5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Boya,</a:t>
            </a:r>
            <a:r>
              <a:rPr sz="1750" spc="8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Su-Elektrik</a:t>
            </a:r>
            <a:r>
              <a:rPr sz="1750" spc="1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Tesisatı</a:t>
            </a:r>
            <a:r>
              <a:rPr sz="1750" spc="40" dirty="0">
                <a:latin typeface="Microsoft Sans Serif"/>
                <a:cs typeface="Microsoft Sans Serif"/>
              </a:rPr>
              <a:t> </a:t>
            </a:r>
            <a:r>
              <a:rPr sz="1750" spc="-25" dirty="0">
                <a:latin typeface="Microsoft Sans Serif"/>
                <a:cs typeface="Microsoft Sans Serif"/>
              </a:rPr>
              <a:t>vb.</a:t>
            </a:r>
            <a:endParaRPr sz="175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1291" y="1716024"/>
            <a:ext cx="9720580" cy="4895215"/>
            <a:chOff x="431291" y="1716024"/>
            <a:chExt cx="9720580" cy="48952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1735" y="1883664"/>
              <a:ext cx="2887979" cy="19217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7471" y="1716024"/>
              <a:ext cx="2583179" cy="21534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291" y="3697224"/>
              <a:ext cx="2165604" cy="19293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1052" y="4732020"/>
              <a:ext cx="2749296" cy="18455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7927" y="3808476"/>
              <a:ext cx="2904743" cy="19324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1023" y="4573524"/>
              <a:ext cx="2720340" cy="203758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2543" y="1653540"/>
            <a:ext cx="3445764" cy="192938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427" y="1165290"/>
            <a:ext cx="379857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ŞANTİYE</a:t>
            </a:r>
            <a:r>
              <a:rPr sz="2650" b="1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STAJININ</a:t>
            </a:r>
            <a:r>
              <a:rPr sz="265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KONUSU</a:t>
            </a:r>
            <a:endParaRPr sz="26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9465" y="1658111"/>
            <a:ext cx="10093960" cy="5419090"/>
            <a:chOff x="299465" y="1658111"/>
            <a:chExt cx="10093960" cy="5419090"/>
          </a:xfrm>
        </p:grpSpPr>
        <p:sp>
          <p:nvSpPr>
            <p:cNvPr id="4" name="object 4"/>
            <p:cNvSpPr/>
            <p:nvPr/>
          </p:nvSpPr>
          <p:spPr>
            <a:xfrm>
              <a:off x="304799" y="6699503"/>
              <a:ext cx="10083165" cy="372110"/>
            </a:xfrm>
            <a:custGeom>
              <a:avLst/>
              <a:gdLst/>
              <a:ahLst/>
              <a:cxnLst/>
              <a:rect l="l" t="t" r="r" b="b"/>
              <a:pathLst>
                <a:path w="10083165" h="372109">
                  <a:moveTo>
                    <a:pt x="0" y="0"/>
                  </a:moveTo>
                  <a:lnTo>
                    <a:pt x="10082784" y="0"/>
                  </a:lnTo>
                  <a:lnTo>
                    <a:pt x="10082784" y="371856"/>
                  </a:lnTo>
                  <a:lnTo>
                    <a:pt x="0" y="371856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356" y="1658111"/>
              <a:ext cx="5039867" cy="2983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247" y="3977640"/>
              <a:ext cx="3621024" cy="27188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3604" y="4469891"/>
              <a:ext cx="4631435" cy="212140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451853" y="238505"/>
            <a:ext cx="3393440" cy="4124960"/>
            <a:chOff x="6451853" y="238505"/>
            <a:chExt cx="3393440" cy="412496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8792" y="701040"/>
              <a:ext cx="2746247" cy="36621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466331" y="252983"/>
              <a:ext cx="3205480" cy="672465"/>
            </a:xfrm>
            <a:custGeom>
              <a:avLst/>
              <a:gdLst/>
              <a:ahLst/>
              <a:cxnLst/>
              <a:rect l="l" t="t" r="r" b="b"/>
              <a:pathLst>
                <a:path w="3205479" h="672465">
                  <a:moveTo>
                    <a:pt x="0" y="0"/>
                  </a:moveTo>
                  <a:lnTo>
                    <a:pt x="696467" y="0"/>
                  </a:lnTo>
                  <a:lnTo>
                    <a:pt x="3204971" y="672084"/>
                  </a:lnTo>
                </a:path>
              </a:pathLst>
            </a:custGeom>
            <a:ln w="28955">
              <a:solidFill>
                <a:srgbClr val="93B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24043" y="6752177"/>
            <a:ext cx="485203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750" dirty="0">
                <a:latin typeface="Microsoft Sans Serif"/>
                <a:cs typeface="Microsoft Sans Serif"/>
              </a:rPr>
              <a:t>Kamu</a:t>
            </a:r>
            <a:r>
              <a:rPr sz="1750" spc="7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Kurum</a:t>
            </a:r>
            <a:r>
              <a:rPr sz="1750" spc="6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ve</a:t>
            </a:r>
            <a:r>
              <a:rPr sz="1750" spc="5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Kuruluşlarının</a:t>
            </a:r>
            <a:r>
              <a:rPr sz="1750" spc="3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Özel</a:t>
            </a:r>
            <a:r>
              <a:rPr sz="1750" spc="4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Yapım</a:t>
            </a:r>
            <a:r>
              <a:rPr sz="1750" spc="95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İşleri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7887" y="1615440"/>
            <a:ext cx="9438640" cy="5031105"/>
            <a:chOff x="627887" y="1615440"/>
            <a:chExt cx="9438640" cy="5031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3364" y="2644140"/>
              <a:ext cx="2962656" cy="39486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887" y="1615440"/>
              <a:ext cx="3496055" cy="23119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1407" y="3817620"/>
              <a:ext cx="3774947" cy="28285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9827" y="1615440"/>
              <a:ext cx="3774948" cy="211531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44427" y="1163809"/>
            <a:ext cx="379857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ŞANTİYE</a:t>
            </a:r>
            <a:r>
              <a:rPr sz="2650" b="1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STAJININ</a:t>
            </a:r>
            <a:r>
              <a:rPr sz="265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KONUSU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6699504"/>
            <a:ext cx="10083165" cy="372110"/>
          </a:xfrm>
          <a:custGeom>
            <a:avLst/>
            <a:gdLst/>
            <a:ahLst/>
            <a:cxnLst/>
            <a:rect l="l" t="t" r="r" b="b"/>
            <a:pathLst>
              <a:path w="10083165" h="372109">
                <a:moveTo>
                  <a:pt x="0" y="0"/>
                </a:moveTo>
                <a:lnTo>
                  <a:pt x="10082784" y="0"/>
                </a:lnTo>
                <a:lnTo>
                  <a:pt x="10082784" y="371856"/>
                </a:lnTo>
                <a:lnTo>
                  <a:pt x="0" y="37185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24043" y="6752177"/>
            <a:ext cx="485203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750" dirty="0">
                <a:latin typeface="Microsoft Sans Serif"/>
                <a:cs typeface="Microsoft Sans Serif"/>
              </a:rPr>
              <a:t>Kamu</a:t>
            </a:r>
            <a:r>
              <a:rPr sz="1750" spc="7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Kurum</a:t>
            </a:r>
            <a:r>
              <a:rPr sz="1750" spc="6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ve</a:t>
            </a:r>
            <a:r>
              <a:rPr sz="1750" spc="5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Kuruluşlarının</a:t>
            </a:r>
            <a:r>
              <a:rPr sz="1750" spc="3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Özel</a:t>
            </a:r>
            <a:r>
              <a:rPr sz="1750" spc="4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Yapım</a:t>
            </a:r>
            <a:r>
              <a:rPr sz="1750" spc="95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İşleri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427" y="1163809"/>
            <a:ext cx="379857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ŞANTİYE</a:t>
            </a:r>
            <a:r>
              <a:rPr sz="2650" b="1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STAJININ</a:t>
            </a:r>
            <a:r>
              <a:rPr sz="265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KONUSU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6699504"/>
            <a:ext cx="10083165" cy="372110"/>
          </a:xfrm>
          <a:custGeom>
            <a:avLst/>
            <a:gdLst/>
            <a:ahLst/>
            <a:cxnLst/>
            <a:rect l="l" t="t" r="r" b="b"/>
            <a:pathLst>
              <a:path w="10083165" h="372109">
                <a:moveTo>
                  <a:pt x="0" y="0"/>
                </a:moveTo>
                <a:lnTo>
                  <a:pt x="10082784" y="0"/>
                </a:lnTo>
                <a:lnTo>
                  <a:pt x="10082784" y="371856"/>
                </a:lnTo>
                <a:lnTo>
                  <a:pt x="0" y="371856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231" y="4360164"/>
            <a:ext cx="3717035" cy="22875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05255" y="1370075"/>
            <a:ext cx="9154795" cy="5244465"/>
            <a:chOff x="905255" y="1370075"/>
            <a:chExt cx="9154795" cy="52444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2719" y="1370075"/>
              <a:ext cx="3387851" cy="25374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255" y="1613916"/>
              <a:ext cx="5039867" cy="26959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2996" y="3590544"/>
              <a:ext cx="4376927" cy="302361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24043" y="6752177"/>
            <a:ext cx="485203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45"/>
              </a:lnSpc>
            </a:pPr>
            <a:r>
              <a:rPr sz="1750" dirty="0">
                <a:latin typeface="Microsoft Sans Serif"/>
                <a:cs typeface="Microsoft Sans Serif"/>
              </a:rPr>
              <a:t>Kamu</a:t>
            </a:r>
            <a:r>
              <a:rPr sz="1750" spc="7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Kurum</a:t>
            </a:r>
            <a:r>
              <a:rPr sz="1750" spc="6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ve</a:t>
            </a:r>
            <a:r>
              <a:rPr sz="1750" spc="5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Kuruluşlarının</a:t>
            </a:r>
            <a:r>
              <a:rPr sz="1750" spc="3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Özel</a:t>
            </a:r>
            <a:r>
              <a:rPr sz="1750" spc="4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Yapım</a:t>
            </a:r>
            <a:r>
              <a:rPr sz="1750" spc="95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İşleri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7072" y="2068067"/>
            <a:ext cx="5796280" cy="35560"/>
          </a:xfrm>
          <a:custGeom>
            <a:avLst/>
            <a:gdLst/>
            <a:ahLst/>
            <a:cxnLst/>
            <a:rect l="l" t="t" r="r" b="b"/>
            <a:pathLst>
              <a:path w="5796280" h="35560">
                <a:moveTo>
                  <a:pt x="5795771" y="35052"/>
                </a:moveTo>
                <a:lnTo>
                  <a:pt x="0" y="35052"/>
                </a:lnTo>
                <a:lnTo>
                  <a:pt x="0" y="0"/>
                </a:lnTo>
                <a:lnTo>
                  <a:pt x="5795771" y="0"/>
                </a:lnTo>
                <a:lnTo>
                  <a:pt x="5795771" y="350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4386" y="1682007"/>
            <a:ext cx="8459470" cy="5068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3027045" algn="l"/>
              </a:tabLst>
            </a:pPr>
            <a:r>
              <a:rPr sz="2650" b="1" dirty="0">
                <a:solidFill>
                  <a:srgbClr val="FF0000"/>
                </a:solidFill>
                <a:latin typeface="Arial"/>
                <a:cs typeface="Arial"/>
              </a:rPr>
              <a:t>BÜRO</a:t>
            </a:r>
            <a:r>
              <a:rPr sz="265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FF0000"/>
                </a:solidFill>
                <a:latin typeface="Arial"/>
                <a:cs typeface="Arial"/>
              </a:rPr>
              <a:t>STAJI</a:t>
            </a:r>
            <a:r>
              <a:rPr sz="2650" b="1" dirty="0">
                <a:solidFill>
                  <a:srgbClr val="FF0000"/>
                </a:solidFill>
                <a:latin typeface="Arial"/>
                <a:cs typeface="Arial"/>
              </a:rPr>
              <a:t>	(2.</a:t>
            </a:r>
            <a:r>
              <a:rPr sz="265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FF0000"/>
                </a:solidFill>
                <a:latin typeface="Arial"/>
                <a:cs typeface="Arial"/>
              </a:rPr>
              <a:t>DEVRE</a:t>
            </a:r>
            <a:r>
              <a:rPr sz="265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FF0000"/>
                </a:solidFill>
                <a:latin typeface="Arial"/>
                <a:cs typeface="Arial"/>
              </a:rPr>
              <a:t>STAJI)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650">
              <a:latin typeface="Arial"/>
              <a:cs typeface="Arial"/>
            </a:endParaRPr>
          </a:p>
          <a:p>
            <a:pPr marL="226695" indent="-213995">
              <a:lnSpc>
                <a:spcPct val="100000"/>
              </a:lnSpc>
              <a:buChar char="•"/>
              <a:tabLst>
                <a:tab pos="226695" algn="l"/>
              </a:tabLst>
            </a:pPr>
            <a:r>
              <a:rPr sz="2650" dirty="0">
                <a:latin typeface="Microsoft Sans Serif"/>
                <a:cs typeface="Microsoft Sans Serif"/>
              </a:rPr>
              <a:t>Stajın süresi</a:t>
            </a:r>
            <a:r>
              <a:rPr sz="2650" spc="-10" dirty="0">
                <a:latin typeface="Microsoft Sans Serif"/>
                <a:cs typeface="Microsoft Sans Serif"/>
              </a:rPr>
              <a:t> </a:t>
            </a:r>
            <a:r>
              <a:rPr sz="2650" b="1" dirty="0">
                <a:latin typeface="Arial"/>
                <a:cs typeface="Arial"/>
              </a:rPr>
              <a:t>24</a:t>
            </a:r>
            <a:r>
              <a:rPr sz="2650" b="1" spc="-50" dirty="0">
                <a:latin typeface="Arial"/>
                <a:cs typeface="Arial"/>
              </a:rPr>
              <a:t> </a:t>
            </a:r>
            <a:r>
              <a:rPr sz="2650" b="1" dirty="0">
                <a:latin typeface="Arial"/>
                <a:cs typeface="Arial"/>
              </a:rPr>
              <a:t>iş</a:t>
            </a:r>
            <a:r>
              <a:rPr sz="2650" b="1" spc="-55" dirty="0">
                <a:latin typeface="Arial"/>
                <a:cs typeface="Arial"/>
              </a:rPr>
              <a:t> </a:t>
            </a:r>
            <a:r>
              <a:rPr sz="2650" b="1" spc="-10" dirty="0">
                <a:latin typeface="Arial"/>
                <a:cs typeface="Arial"/>
              </a:rPr>
              <a:t>günü</a:t>
            </a:r>
            <a:r>
              <a:rPr sz="2650" spc="-10" dirty="0">
                <a:latin typeface="Microsoft Sans Serif"/>
                <a:cs typeface="Microsoft Sans Serif"/>
              </a:rPr>
              <a:t>dür.</a:t>
            </a:r>
            <a:endParaRPr sz="26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Font typeface="Microsoft Sans Serif"/>
              <a:buChar char="•"/>
            </a:pPr>
            <a:endParaRPr sz="2650">
              <a:latin typeface="Microsoft Sans Serif"/>
              <a:cs typeface="Microsoft Sans Serif"/>
            </a:endParaRPr>
          </a:p>
          <a:p>
            <a:pPr marL="226695" indent="-213995">
              <a:lnSpc>
                <a:spcPct val="100000"/>
              </a:lnSpc>
              <a:buChar char="•"/>
              <a:tabLst>
                <a:tab pos="226695" algn="l"/>
              </a:tabLst>
            </a:pPr>
            <a:r>
              <a:rPr sz="2650" dirty="0">
                <a:latin typeface="Microsoft Sans Serif"/>
                <a:cs typeface="Microsoft Sans Serif"/>
              </a:rPr>
              <a:t>Büro</a:t>
            </a:r>
            <a:r>
              <a:rPr sz="2650" spc="-35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stajı,</a:t>
            </a:r>
            <a:r>
              <a:rPr sz="2650" spc="-30" dirty="0">
                <a:latin typeface="Microsoft Sans Serif"/>
                <a:cs typeface="Microsoft Sans Serif"/>
              </a:rPr>
              <a:t> </a:t>
            </a:r>
            <a:r>
              <a:rPr sz="2650" b="1" dirty="0">
                <a:solidFill>
                  <a:srgbClr val="0000FF"/>
                </a:solidFill>
                <a:latin typeface="Arial"/>
                <a:cs typeface="Arial"/>
              </a:rPr>
              <a:t>6.</a:t>
            </a:r>
            <a:r>
              <a:rPr sz="265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00FF"/>
                </a:solidFill>
                <a:latin typeface="Arial"/>
                <a:cs typeface="Arial"/>
              </a:rPr>
              <a:t>yarıyılın</a:t>
            </a:r>
            <a:r>
              <a:rPr sz="2650" b="1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00FF"/>
                </a:solidFill>
                <a:latin typeface="Arial"/>
                <a:cs typeface="Arial"/>
              </a:rPr>
              <a:t>sonundan</a:t>
            </a:r>
            <a:r>
              <a:rPr sz="265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650" b="1" spc="-45" dirty="0">
                <a:solidFill>
                  <a:srgbClr val="0000FF"/>
                </a:solidFill>
                <a:latin typeface="Arial"/>
                <a:cs typeface="Arial"/>
              </a:rPr>
              <a:t>itibaren</a:t>
            </a:r>
            <a:r>
              <a:rPr sz="2650" b="1" spc="-4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650" spc="-10" dirty="0">
                <a:latin typeface="Microsoft Sans Serif"/>
                <a:cs typeface="Microsoft Sans Serif"/>
              </a:rPr>
              <a:t>yapılabilir.</a:t>
            </a:r>
            <a:endParaRPr sz="2650">
              <a:latin typeface="Microsoft Sans Serif"/>
              <a:cs typeface="Microsoft Sans Serif"/>
            </a:endParaRPr>
          </a:p>
          <a:p>
            <a:pPr marL="12700" marR="1198245" indent="213995">
              <a:lnSpc>
                <a:spcPct val="148700"/>
              </a:lnSpc>
              <a:spcBef>
                <a:spcPts val="2185"/>
              </a:spcBef>
              <a:buChar char="•"/>
              <a:tabLst>
                <a:tab pos="226695" algn="l"/>
              </a:tabLst>
            </a:pPr>
            <a:r>
              <a:rPr sz="2650" dirty="0">
                <a:latin typeface="Microsoft Sans Serif"/>
                <a:cs typeface="Microsoft Sans Serif"/>
              </a:rPr>
              <a:t>Büro</a:t>
            </a:r>
            <a:r>
              <a:rPr sz="2650" spc="-95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stajına</a:t>
            </a:r>
            <a:r>
              <a:rPr sz="2650" spc="-70" dirty="0">
                <a:latin typeface="Microsoft Sans Serif"/>
                <a:cs typeface="Microsoft Sans Serif"/>
              </a:rPr>
              <a:t> </a:t>
            </a:r>
            <a:r>
              <a:rPr sz="2650" spc="-10" dirty="0">
                <a:latin typeface="Microsoft Sans Serif"/>
                <a:cs typeface="Microsoft Sans Serif"/>
              </a:rPr>
              <a:t>başlanabilmesi</a:t>
            </a:r>
            <a:r>
              <a:rPr sz="2650" spc="-50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için</a:t>
            </a:r>
            <a:r>
              <a:rPr sz="2650" spc="-40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şantiye</a:t>
            </a:r>
            <a:r>
              <a:rPr sz="2650" spc="-90" dirty="0">
                <a:latin typeface="Microsoft Sans Serif"/>
                <a:cs typeface="Microsoft Sans Serif"/>
              </a:rPr>
              <a:t> </a:t>
            </a:r>
            <a:r>
              <a:rPr sz="2650" spc="-10" dirty="0">
                <a:latin typeface="Microsoft Sans Serif"/>
                <a:cs typeface="Microsoft Sans Serif"/>
              </a:rPr>
              <a:t>stajının </a:t>
            </a:r>
            <a:r>
              <a:rPr sz="2650" dirty="0">
                <a:latin typeface="Microsoft Sans Serif"/>
                <a:cs typeface="Microsoft Sans Serif"/>
              </a:rPr>
              <a:t>(24</a:t>
            </a:r>
            <a:r>
              <a:rPr sz="2650" spc="-80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iş</a:t>
            </a:r>
            <a:r>
              <a:rPr sz="2650" spc="-25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günü)</a:t>
            </a:r>
            <a:r>
              <a:rPr sz="2650" spc="-30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tamamlanmış</a:t>
            </a:r>
            <a:r>
              <a:rPr sz="2650" spc="-25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olması</a:t>
            </a:r>
            <a:r>
              <a:rPr sz="2650" spc="-50" dirty="0">
                <a:latin typeface="Microsoft Sans Serif"/>
                <a:cs typeface="Microsoft Sans Serif"/>
              </a:rPr>
              <a:t> </a:t>
            </a:r>
            <a:r>
              <a:rPr sz="2650" spc="-10" dirty="0">
                <a:latin typeface="Microsoft Sans Serif"/>
                <a:cs typeface="Microsoft Sans Serif"/>
              </a:rPr>
              <a:t>gerekmektedir.</a:t>
            </a:r>
            <a:endParaRPr sz="26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299"/>
              </a:lnSpc>
              <a:spcBef>
                <a:spcPts val="1545"/>
              </a:spcBef>
            </a:pP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Özel</a:t>
            </a:r>
            <a:r>
              <a:rPr sz="2200" i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durumlarda</a:t>
            </a:r>
            <a:r>
              <a:rPr sz="2200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6.</a:t>
            </a:r>
            <a:r>
              <a:rPr sz="2200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yarıyıl</a:t>
            </a:r>
            <a:r>
              <a:rPr sz="2200" i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sonundaki</a:t>
            </a:r>
            <a:r>
              <a:rPr sz="22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yaz</a:t>
            </a:r>
            <a:r>
              <a:rPr sz="22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döneminde</a:t>
            </a:r>
            <a:r>
              <a:rPr sz="22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şantiye</a:t>
            </a:r>
            <a:r>
              <a:rPr sz="2200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Arial"/>
                <a:cs typeface="Arial"/>
              </a:rPr>
              <a:t>stajına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başvuran</a:t>
            </a:r>
            <a:r>
              <a:rPr sz="2200" i="1" spc="170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öğrenciler</a:t>
            </a:r>
            <a:r>
              <a:rPr sz="2200" i="1" spc="170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şantiye</a:t>
            </a:r>
            <a:r>
              <a:rPr sz="2200" i="1" spc="165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stajlarını</a:t>
            </a:r>
            <a:r>
              <a:rPr sz="2200" i="1" spc="170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tamamlamaları</a:t>
            </a:r>
            <a:r>
              <a:rPr sz="2200" i="1" spc="170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2200" i="1" spc="-10" dirty="0">
                <a:solidFill>
                  <a:srgbClr val="FF0000"/>
                </a:solidFill>
                <a:latin typeface="Arial"/>
                <a:cs typeface="Arial"/>
              </a:rPr>
              <a:t>ancak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değerlendirmenin</a:t>
            </a:r>
            <a:r>
              <a:rPr sz="2200" i="1" spc="520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yapılmaması</a:t>
            </a:r>
            <a:r>
              <a:rPr sz="2200" i="1" spc="520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durumunda</a:t>
            </a:r>
            <a:r>
              <a:rPr sz="2200" i="1" spc="525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2200" i="1" dirty="0">
                <a:solidFill>
                  <a:srgbClr val="FF0000"/>
                </a:solidFill>
                <a:latin typeface="Arial"/>
                <a:cs typeface="Arial"/>
              </a:rPr>
              <a:t>dahi</a:t>
            </a:r>
            <a:r>
              <a:rPr sz="2200" i="1" spc="525" dirty="0">
                <a:solidFill>
                  <a:srgbClr val="FF0000"/>
                </a:solidFill>
                <a:latin typeface="Arial"/>
                <a:cs typeface="Arial"/>
              </a:rPr>
              <a:t>   </a:t>
            </a:r>
            <a:r>
              <a:rPr sz="2200" i="1" spc="-10" dirty="0">
                <a:solidFill>
                  <a:srgbClr val="FF0000"/>
                </a:solidFill>
                <a:latin typeface="Arial"/>
                <a:cs typeface="Arial"/>
              </a:rPr>
              <a:t>başvuru yapabilmektedir.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995" y="5295972"/>
            <a:ext cx="8891905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400"/>
              </a:lnSpc>
              <a:spcBef>
                <a:spcPts val="95"/>
              </a:spcBef>
              <a:tabLst>
                <a:tab pos="906144" algn="l"/>
                <a:tab pos="1161415" algn="l"/>
                <a:tab pos="1910080" algn="l"/>
                <a:tab pos="2199005" algn="l"/>
                <a:tab pos="2803525" algn="l"/>
                <a:tab pos="3227070" algn="l"/>
                <a:tab pos="4356100" algn="l"/>
                <a:tab pos="4629785" algn="l"/>
                <a:tab pos="5532120" algn="l"/>
                <a:tab pos="5877560" algn="l"/>
                <a:tab pos="5953760" algn="l"/>
                <a:tab pos="6247130" algn="l"/>
                <a:tab pos="6878955" algn="l"/>
                <a:tab pos="7779384" algn="l"/>
                <a:tab pos="7965440" algn="l"/>
                <a:tab pos="8187055" algn="l"/>
              </a:tabLst>
            </a:pPr>
            <a:r>
              <a:rPr sz="1750" spc="-10" dirty="0">
                <a:latin typeface="Microsoft Sans Serif"/>
                <a:cs typeface="Microsoft Sans Serif"/>
              </a:rPr>
              <a:t>yapılacak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işlemler,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bağlayıcı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kanunlar,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yönetmelikler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25" dirty="0">
                <a:latin typeface="Microsoft Sans Serif"/>
                <a:cs typeface="Microsoft Sans Serif"/>
              </a:rPr>
              <a:t>ve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diğer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prosedür</a:t>
            </a:r>
            <a:r>
              <a:rPr sz="1750" dirty="0">
                <a:latin typeface="Microsoft Sans Serif"/>
                <a:cs typeface="Microsoft Sans Serif"/>
              </a:rPr>
              <a:t>		</a:t>
            </a:r>
            <a:r>
              <a:rPr sz="1750" spc="-10" dirty="0">
                <a:latin typeface="Microsoft Sans Serif"/>
                <a:cs typeface="Microsoft Sans Serif"/>
              </a:rPr>
              <a:t>hakkında edinilir.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Bununla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birlikte,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25" dirty="0">
                <a:latin typeface="Microsoft Sans Serif"/>
                <a:cs typeface="Microsoft Sans Serif"/>
              </a:rPr>
              <a:t>işveren-</a:t>
            </a:r>
            <a:r>
              <a:rPr sz="1750" spc="-10" dirty="0">
                <a:latin typeface="Microsoft Sans Serif"/>
                <a:cs typeface="Microsoft Sans Serif"/>
              </a:rPr>
              <a:t>yüklenici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ilişkileri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25" dirty="0">
                <a:latin typeface="Microsoft Sans Serif"/>
                <a:cs typeface="Microsoft Sans Serif"/>
              </a:rPr>
              <a:t>ve</a:t>
            </a:r>
            <a:r>
              <a:rPr sz="1750" dirty="0">
                <a:latin typeface="Microsoft Sans Serif"/>
                <a:cs typeface="Microsoft Sans Serif"/>
              </a:rPr>
              <a:t>		</a:t>
            </a:r>
            <a:r>
              <a:rPr sz="1750" spc="-10" dirty="0">
                <a:latin typeface="Microsoft Sans Serif"/>
                <a:cs typeface="Microsoft Sans Serif"/>
              </a:rPr>
              <a:t>organizasyonları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25" dirty="0">
                <a:latin typeface="Microsoft Sans Serif"/>
                <a:cs typeface="Microsoft Sans Serif"/>
              </a:rPr>
              <a:t>ile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statik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53663" y="5295972"/>
            <a:ext cx="603885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5420">
              <a:lnSpc>
                <a:spcPct val="151400"/>
              </a:lnSpc>
              <a:spcBef>
                <a:spcPts val="95"/>
              </a:spcBef>
            </a:pPr>
            <a:r>
              <a:rPr sz="1750" spc="-25" dirty="0">
                <a:latin typeface="Microsoft Sans Serif"/>
                <a:cs typeface="Microsoft Sans Serif"/>
              </a:rPr>
              <a:t>bilgi </a:t>
            </a:r>
            <a:r>
              <a:rPr sz="1750" spc="-20" dirty="0">
                <a:latin typeface="Microsoft Sans Serif"/>
                <a:cs typeface="Microsoft Sans Serif"/>
              </a:rPr>
              <a:t>analiz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995" y="6238723"/>
            <a:ext cx="7980680" cy="755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49045" algn="l"/>
                <a:tab pos="1710689" algn="l"/>
              </a:tabLst>
            </a:pPr>
            <a:r>
              <a:rPr sz="1750" spc="-10" dirty="0">
                <a:latin typeface="Microsoft Sans Serif"/>
                <a:cs typeface="Microsoft Sans Serif"/>
              </a:rPr>
              <a:t>yazılımları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25" dirty="0">
                <a:latin typeface="Microsoft Sans Serif"/>
                <a:cs typeface="Microsoft Sans Serif"/>
              </a:rPr>
              <a:t>da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incelenebilir.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  <a:tabLst>
                <a:tab pos="444500" algn="l"/>
                <a:tab pos="1916430" algn="l"/>
                <a:tab pos="3249295" algn="l"/>
                <a:tab pos="4060190" algn="l"/>
                <a:tab pos="4571365" algn="l"/>
                <a:tab pos="5521325" algn="l"/>
              </a:tabLst>
            </a:pPr>
            <a:r>
              <a:rPr sz="17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!</a:t>
            </a:r>
            <a:r>
              <a:rPr sz="1750" u="sng" spc="-1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!</a:t>
            </a:r>
            <a:r>
              <a:rPr sz="1750" u="sng" spc="-1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75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!</a:t>
            </a:r>
            <a:r>
              <a:rPr sz="17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17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Gayrimenkul</a:t>
            </a:r>
            <a:r>
              <a:rPr sz="17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17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değerleme,</a:t>
            </a:r>
            <a:r>
              <a:rPr sz="17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17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emlak</a:t>
            </a:r>
            <a:r>
              <a:rPr sz="17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175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vb.</a:t>
            </a:r>
            <a:r>
              <a:rPr sz="17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17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konular</a:t>
            </a:r>
            <a:r>
              <a:rPr sz="17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	üzerinde</a:t>
            </a:r>
            <a:r>
              <a:rPr sz="1750" spc="-114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7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durulmamalıdır.</a:t>
            </a:r>
            <a:endParaRPr sz="17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391" y="1197864"/>
            <a:ext cx="8980932" cy="26349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0995" y="2584151"/>
            <a:ext cx="9485630" cy="27387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17244" marR="6566534">
              <a:lnSpc>
                <a:spcPct val="101800"/>
              </a:lnSpc>
              <a:spcBef>
                <a:spcPts val="85"/>
              </a:spcBef>
            </a:pPr>
            <a:r>
              <a:rPr sz="1950" dirty="0">
                <a:solidFill>
                  <a:srgbClr val="366091"/>
                </a:solidFill>
                <a:latin typeface="Microsoft Sans Serif"/>
                <a:cs typeface="Microsoft Sans Serif"/>
              </a:rPr>
              <a:t>ETÜT,</a:t>
            </a:r>
            <a:r>
              <a:rPr sz="1950" spc="110" dirty="0">
                <a:solidFill>
                  <a:srgbClr val="366091"/>
                </a:solidFill>
                <a:latin typeface="Microsoft Sans Serif"/>
                <a:cs typeface="Microsoft Sans Serif"/>
              </a:rPr>
              <a:t> </a:t>
            </a:r>
            <a:r>
              <a:rPr sz="1950" spc="-20" dirty="0">
                <a:solidFill>
                  <a:srgbClr val="366091"/>
                </a:solidFill>
                <a:latin typeface="Microsoft Sans Serif"/>
                <a:cs typeface="Microsoft Sans Serif"/>
              </a:rPr>
              <a:t>PROJE </a:t>
            </a:r>
            <a:r>
              <a:rPr sz="1950" spc="-10" dirty="0">
                <a:solidFill>
                  <a:srgbClr val="366091"/>
                </a:solidFill>
                <a:latin typeface="Microsoft Sans Serif"/>
                <a:cs typeface="Microsoft Sans Serif"/>
              </a:rPr>
              <a:t>ORGANİZASYON, </a:t>
            </a:r>
            <a:r>
              <a:rPr sz="1950" dirty="0">
                <a:solidFill>
                  <a:srgbClr val="366091"/>
                </a:solidFill>
                <a:latin typeface="Microsoft Sans Serif"/>
                <a:cs typeface="Microsoft Sans Serif"/>
              </a:rPr>
              <a:t>İŞ</a:t>
            </a:r>
            <a:r>
              <a:rPr sz="1950" spc="40" dirty="0">
                <a:solidFill>
                  <a:srgbClr val="366091"/>
                </a:solidFill>
                <a:latin typeface="Microsoft Sans Serif"/>
                <a:cs typeface="Microsoft Sans Serif"/>
              </a:rPr>
              <a:t> </a:t>
            </a:r>
            <a:r>
              <a:rPr sz="1950" spc="-20" dirty="0">
                <a:solidFill>
                  <a:srgbClr val="366091"/>
                </a:solidFill>
                <a:latin typeface="Microsoft Sans Serif"/>
                <a:cs typeface="Microsoft Sans Serif"/>
              </a:rPr>
              <a:t>AKIŞ</a:t>
            </a:r>
            <a:endParaRPr sz="195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1995"/>
              </a:spcBef>
            </a:pPr>
            <a:r>
              <a:rPr sz="2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BÜRO</a:t>
            </a:r>
            <a:r>
              <a:rPr sz="22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STAJININ</a:t>
            </a:r>
            <a:r>
              <a:rPr sz="2200" b="1" u="sng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KONUSU</a:t>
            </a:r>
            <a:endParaRPr sz="2200">
              <a:latin typeface="Arial"/>
              <a:cs typeface="Arial"/>
            </a:endParaRPr>
          </a:p>
          <a:p>
            <a:pPr marL="12700" marR="5080" algn="just">
              <a:lnSpc>
                <a:spcPct val="151400"/>
              </a:lnSpc>
              <a:spcBef>
                <a:spcPts val="55"/>
              </a:spcBef>
            </a:pPr>
            <a:r>
              <a:rPr sz="1750" dirty="0">
                <a:latin typeface="Microsoft Sans Serif"/>
                <a:cs typeface="Microsoft Sans Serif"/>
              </a:rPr>
              <a:t>Büro</a:t>
            </a:r>
            <a:r>
              <a:rPr sz="1750" spc="8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stajı;</a:t>
            </a:r>
            <a:r>
              <a:rPr sz="1750" spc="9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etüt,</a:t>
            </a:r>
            <a:r>
              <a:rPr sz="1750" spc="9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proje,</a:t>
            </a:r>
            <a:r>
              <a:rPr sz="1750" spc="10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organizasyon,</a:t>
            </a:r>
            <a:r>
              <a:rPr sz="1750" spc="10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imar</a:t>
            </a:r>
            <a:r>
              <a:rPr sz="1750" spc="11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uygulamaları,</a:t>
            </a:r>
            <a:r>
              <a:rPr sz="1750" spc="9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iş</a:t>
            </a:r>
            <a:r>
              <a:rPr sz="1750" spc="10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yönetimi</a:t>
            </a:r>
            <a:r>
              <a:rPr sz="1750" spc="9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ve</a:t>
            </a:r>
            <a:r>
              <a:rPr sz="1750" spc="90" dirty="0">
                <a:latin typeface="Microsoft Sans Serif"/>
                <a:cs typeface="Microsoft Sans Serif"/>
              </a:rPr>
              <a:t>  </a:t>
            </a:r>
            <a:r>
              <a:rPr sz="1750" spc="-10" dirty="0">
                <a:latin typeface="Microsoft Sans Serif"/>
                <a:cs typeface="Microsoft Sans Serif"/>
              </a:rPr>
              <a:t>programlanması, </a:t>
            </a:r>
            <a:r>
              <a:rPr sz="1750" dirty="0">
                <a:latin typeface="Microsoft Sans Serif"/>
                <a:cs typeface="Microsoft Sans Serif"/>
              </a:rPr>
              <a:t>metraj,</a:t>
            </a:r>
            <a:r>
              <a:rPr sz="1750" spc="22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hakediş</a:t>
            </a:r>
            <a:r>
              <a:rPr sz="1750" spc="204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ve</a:t>
            </a:r>
            <a:r>
              <a:rPr sz="1750" spc="229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maliyet</a:t>
            </a:r>
            <a:r>
              <a:rPr sz="1750" spc="22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hesapları</a:t>
            </a:r>
            <a:r>
              <a:rPr sz="1750" spc="21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ile</a:t>
            </a:r>
            <a:r>
              <a:rPr sz="1750" spc="21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ilgili</a:t>
            </a:r>
            <a:r>
              <a:rPr sz="1750" spc="22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konuları</a:t>
            </a:r>
            <a:r>
              <a:rPr sz="1750" spc="21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kapsar.</a:t>
            </a:r>
            <a:r>
              <a:rPr sz="1750" spc="22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Staj</a:t>
            </a:r>
            <a:r>
              <a:rPr sz="1750" spc="20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süresince;</a:t>
            </a:r>
            <a:r>
              <a:rPr sz="1750" spc="24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yapılan</a:t>
            </a:r>
            <a:r>
              <a:rPr sz="1750" spc="21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proje</a:t>
            </a:r>
            <a:r>
              <a:rPr sz="1750" spc="215" dirty="0">
                <a:latin typeface="Microsoft Sans Serif"/>
                <a:cs typeface="Microsoft Sans Serif"/>
              </a:rPr>
              <a:t> </a:t>
            </a:r>
            <a:r>
              <a:rPr sz="1750" spc="-25" dirty="0">
                <a:latin typeface="Microsoft Sans Serif"/>
                <a:cs typeface="Microsoft Sans Serif"/>
              </a:rPr>
              <a:t>ile </a:t>
            </a:r>
            <a:r>
              <a:rPr sz="1750" dirty="0">
                <a:latin typeface="Microsoft Sans Serif"/>
                <a:cs typeface="Microsoft Sans Serif"/>
              </a:rPr>
              <a:t>ilgili</a:t>
            </a:r>
            <a:r>
              <a:rPr sz="1750" spc="17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verilerin</a:t>
            </a:r>
            <a:r>
              <a:rPr sz="1750" spc="18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toplanması,</a:t>
            </a:r>
            <a:r>
              <a:rPr sz="1750" spc="18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projenin</a:t>
            </a:r>
            <a:r>
              <a:rPr sz="1750" spc="18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onaydan</a:t>
            </a:r>
            <a:r>
              <a:rPr sz="1750" spc="18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geçirilmesi,</a:t>
            </a:r>
            <a:r>
              <a:rPr sz="1750" spc="18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başlangıcı</a:t>
            </a:r>
            <a:r>
              <a:rPr sz="1750" spc="18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ve</a:t>
            </a:r>
            <a:r>
              <a:rPr sz="1750" spc="19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yapımı</a:t>
            </a:r>
            <a:r>
              <a:rPr sz="1750" spc="180" dirty="0">
                <a:latin typeface="Microsoft Sans Serif"/>
                <a:cs typeface="Microsoft Sans Serif"/>
              </a:rPr>
              <a:t>  </a:t>
            </a:r>
            <a:r>
              <a:rPr sz="1750" spc="-10" dirty="0">
                <a:latin typeface="Microsoft Sans Serif"/>
                <a:cs typeface="Microsoft Sans Serif"/>
              </a:rPr>
              <a:t>sürecinde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063" y="848404"/>
            <a:ext cx="345567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BÜRO</a:t>
            </a:r>
            <a:r>
              <a:rPr sz="22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STAJININ</a:t>
            </a:r>
            <a:r>
              <a:rPr sz="2200" b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KONUSU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435" y="5063675"/>
            <a:ext cx="9171940" cy="161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Microsoft Sans Serif"/>
                <a:cs typeface="Microsoft Sans Serif"/>
              </a:rPr>
              <a:t>Proje</a:t>
            </a:r>
            <a:r>
              <a:rPr sz="1750" spc="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modelleme</a:t>
            </a:r>
            <a:r>
              <a:rPr sz="1750" spc="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aşamalarında</a:t>
            </a:r>
            <a:r>
              <a:rPr sz="1750" spc="-5" dirty="0">
                <a:latin typeface="Microsoft Sans Serif"/>
                <a:cs typeface="Microsoft Sans Serif"/>
              </a:rPr>
              <a:t> </a:t>
            </a:r>
            <a:r>
              <a:rPr sz="1750" b="1" dirty="0">
                <a:latin typeface="Arial"/>
                <a:cs typeface="Arial"/>
              </a:rPr>
              <a:t>SADECE</a:t>
            </a:r>
            <a:r>
              <a:rPr sz="1750" b="1" spc="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PAKET</a:t>
            </a:r>
            <a:r>
              <a:rPr sz="1750" b="1" spc="1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PROGRAM</a:t>
            </a:r>
            <a:r>
              <a:rPr sz="1750" b="1" spc="2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ANLATIMI</a:t>
            </a:r>
            <a:r>
              <a:rPr sz="1750" b="1" spc="5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YETERLİ</a:t>
            </a:r>
            <a:r>
              <a:rPr sz="1750" b="1" spc="-20" dirty="0">
                <a:latin typeface="Arial"/>
                <a:cs typeface="Arial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değildir.</a:t>
            </a:r>
            <a:endParaRPr sz="1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750">
              <a:latin typeface="Microsoft Sans Serif"/>
              <a:cs typeface="Microsoft Sans Serif"/>
            </a:endParaRPr>
          </a:p>
          <a:p>
            <a:pPr marL="12700" marR="5080">
              <a:lnSpc>
                <a:spcPct val="151400"/>
              </a:lnSpc>
              <a:spcBef>
                <a:spcPts val="5"/>
              </a:spcBef>
              <a:tabLst>
                <a:tab pos="1007110" algn="l"/>
                <a:tab pos="2064385" algn="l"/>
                <a:tab pos="2861945" algn="l"/>
                <a:tab pos="4279900" algn="l"/>
                <a:tab pos="5958205" algn="l"/>
                <a:tab pos="6518275" algn="l"/>
                <a:tab pos="7936230" algn="l"/>
              </a:tabLst>
            </a:pPr>
            <a:r>
              <a:rPr sz="1750" spc="-10" dirty="0">
                <a:latin typeface="Microsoft Sans Serif"/>
                <a:cs typeface="Microsoft Sans Serif"/>
              </a:rPr>
              <a:t>Mimari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projeye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20" dirty="0">
                <a:latin typeface="Microsoft Sans Serif"/>
                <a:cs typeface="Microsoft Sans Serif"/>
              </a:rPr>
              <a:t>esas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modelleme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aşamalarında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25" dirty="0">
                <a:latin typeface="Microsoft Sans Serif"/>
                <a:cs typeface="Microsoft Sans Serif"/>
              </a:rPr>
              <a:t>ve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modelleme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sonuçlarının değerlendirilmesinde </a:t>
            </a:r>
            <a:r>
              <a:rPr sz="1750" dirty="0">
                <a:latin typeface="Microsoft Sans Serif"/>
                <a:cs typeface="Microsoft Sans Serif"/>
              </a:rPr>
              <a:t>İlgili</a:t>
            </a:r>
            <a:r>
              <a:rPr sz="1750" spc="-2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Yönetmeliklere</a:t>
            </a:r>
            <a:r>
              <a:rPr sz="1750" spc="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MUTLAKA</a:t>
            </a:r>
            <a:r>
              <a:rPr sz="1750" spc="1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ilişki</a:t>
            </a:r>
            <a:r>
              <a:rPr sz="1750" spc="-40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gösterilmelidir.</a:t>
            </a:r>
            <a:endParaRPr sz="175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4748" y="1926336"/>
            <a:ext cx="6371844" cy="285597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8920" y="2971911"/>
            <a:ext cx="5125720" cy="830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900"/>
              </a:lnSpc>
              <a:spcBef>
                <a:spcPts val="95"/>
              </a:spcBef>
              <a:tabLst>
                <a:tab pos="825500" algn="l"/>
                <a:tab pos="1464310" algn="l"/>
                <a:tab pos="2574925" algn="l"/>
                <a:tab pos="3628390" algn="l"/>
                <a:tab pos="4364990" algn="l"/>
              </a:tabLst>
            </a:pPr>
            <a:r>
              <a:rPr sz="1750" spc="-10" dirty="0">
                <a:latin typeface="Microsoft Sans Serif"/>
                <a:cs typeface="Microsoft Sans Serif"/>
              </a:rPr>
              <a:t>Mimari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20" dirty="0">
                <a:latin typeface="Microsoft Sans Serif"/>
                <a:cs typeface="Microsoft Sans Serif"/>
              </a:rPr>
              <a:t>proje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okunması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hakkında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yeterli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tecrübe </a:t>
            </a:r>
            <a:r>
              <a:rPr sz="1750" dirty="0">
                <a:latin typeface="Microsoft Sans Serif"/>
                <a:cs typeface="Microsoft Sans Serif"/>
              </a:rPr>
              <a:t>edinilmelidir.</a:t>
            </a:r>
            <a:r>
              <a:rPr sz="1750" spc="9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Özellikle</a:t>
            </a:r>
            <a:r>
              <a:rPr sz="1750" spc="9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iki</a:t>
            </a:r>
            <a:r>
              <a:rPr sz="1750" spc="114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boyutlu</a:t>
            </a:r>
            <a:r>
              <a:rPr sz="1750" spc="11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proje</a:t>
            </a:r>
            <a:r>
              <a:rPr sz="1750" spc="110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çizimlerinde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37834" y="3776571"/>
            <a:ext cx="847725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7465">
              <a:lnSpc>
                <a:spcPct val="151400"/>
              </a:lnSpc>
              <a:spcBef>
                <a:spcPts val="95"/>
              </a:spcBef>
            </a:pPr>
            <a:r>
              <a:rPr sz="1750" spc="-10" dirty="0">
                <a:latin typeface="Microsoft Sans Serif"/>
                <a:cs typeface="Microsoft Sans Serif"/>
              </a:rPr>
              <a:t>edilerek hassiyet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8920" y="3776571"/>
            <a:ext cx="4082415" cy="1236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400"/>
              </a:lnSpc>
              <a:spcBef>
                <a:spcPts val="95"/>
              </a:spcBef>
              <a:tabLst>
                <a:tab pos="695325" algn="l"/>
                <a:tab pos="1195070" algn="l"/>
                <a:tab pos="1482090" algn="l"/>
                <a:tab pos="2165350" algn="l"/>
                <a:tab pos="2816860" algn="l"/>
                <a:tab pos="3482340" algn="l"/>
              </a:tabLst>
            </a:pPr>
            <a:r>
              <a:rPr sz="1750" spc="-20" dirty="0">
                <a:latin typeface="Microsoft Sans Serif"/>
                <a:cs typeface="Microsoft Sans Serif"/>
              </a:rPr>
              <a:t>plan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25" dirty="0">
                <a:latin typeface="Microsoft Sans Serif"/>
                <a:cs typeface="Microsoft Sans Serif"/>
              </a:rPr>
              <a:t>ve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kesitler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çizimlerine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dikkat modelleme</a:t>
            </a:r>
            <a:r>
              <a:rPr sz="1750" dirty="0">
                <a:latin typeface="Microsoft Sans Serif"/>
                <a:cs typeface="Microsoft Sans Serif"/>
              </a:rPr>
              <a:t>		</a:t>
            </a:r>
            <a:r>
              <a:rPr sz="1750" spc="-10" dirty="0">
                <a:latin typeface="Microsoft Sans Serif"/>
                <a:cs typeface="Microsoft Sans Serif"/>
              </a:rPr>
              <a:t>yapılması</a:t>
            </a:r>
            <a:r>
              <a:rPr sz="1750" dirty="0">
                <a:latin typeface="Microsoft Sans Serif"/>
                <a:cs typeface="Microsoft Sans Serif"/>
              </a:rPr>
              <a:t>	</a:t>
            </a:r>
            <a:r>
              <a:rPr sz="1750" spc="-10" dirty="0">
                <a:latin typeface="Microsoft Sans Serif"/>
                <a:cs typeface="Microsoft Sans Serif"/>
              </a:rPr>
              <a:t>konusunda gösterilmelidir.</a:t>
            </a:r>
            <a:endParaRPr sz="17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563" y="1912620"/>
            <a:ext cx="3834383" cy="459790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3764" y="1641348"/>
            <a:ext cx="1284732" cy="119024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9063" y="848404"/>
            <a:ext cx="345567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BÜRO</a:t>
            </a:r>
            <a:r>
              <a:rPr sz="22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STAJININ</a:t>
            </a:r>
            <a:r>
              <a:rPr sz="2200" b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KONUSU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242" y="3979267"/>
            <a:ext cx="9338310" cy="296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50900"/>
              </a:lnSpc>
              <a:spcBef>
                <a:spcPts val="95"/>
              </a:spcBef>
            </a:pPr>
            <a:r>
              <a:rPr sz="1750" dirty="0">
                <a:latin typeface="Microsoft Sans Serif"/>
                <a:cs typeface="Microsoft Sans Serif"/>
              </a:rPr>
              <a:t>Proje</a:t>
            </a:r>
            <a:r>
              <a:rPr sz="1750" spc="2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modelleme</a:t>
            </a:r>
            <a:r>
              <a:rPr sz="1750" spc="2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aşamalarında</a:t>
            </a:r>
            <a:r>
              <a:rPr sz="1750" spc="1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özellikle</a:t>
            </a:r>
            <a:r>
              <a:rPr sz="1750" spc="2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ilgili</a:t>
            </a:r>
            <a:r>
              <a:rPr sz="1750" spc="3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Yönetmeliklere</a:t>
            </a:r>
            <a:r>
              <a:rPr sz="1750" spc="2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ve</a:t>
            </a:r>
            <a:r>
              <a:rPr sz="1750" spc="2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/</a:t>
            </a:r>
            <a:r>
              <a:rPr sz="1750" spc="4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veya</a:t>
            </a:r>
            <a:r>
              <a:rPr sz="1750" spc="4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Şartname,</a:t>
            </a:r>
            <a:r>
              <a:rPr sz="1750" spc="40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Standartlara </a:t>
            </a:r>
            <a:r>
              <a:rPr sz="1750" dirty="0">
                <a:latin typeface="Microsoft Sans Serif"/>
                <a:cs typeface="Microsoft Sans Serif"/>
              </a:rPr>
              <a:t>atıf</a:t>
            </a:r>
            <a:r>
              <a:rPr sz="1750" spc="4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ve</a:t>
            </a:r>
            <a:r>
              <a:rPr sz="1750" spc="2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ilişki</a:t>
            </a:r>
            <a:r>
              <a:rPr sz="1750" spc="3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kurularak</a:t>
            </a:r>
            <a:r>
              <a:rPr sz="1750" spc="2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öğrenimin</a:t>
            </a:r>
            <a:r>
              <a:rPr sz="1750" spc="1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sağlanması</a:t>
            </a:r>
            <a:r>
              <a:rPr sz="1750" spc="5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esastır.</a:t>
            </a:r>
            <a:endParaRPr sz="17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51400"/>
              </a:lnSpc>
              <a:spcBef>
                <a:spcPts val="445"/>
              </a:spcBef>
            </a:pPr>
            <a:r>
              <a:rPr sz="1750" dirty="0">
                <a:latin typeface="Microsoft Sans Serif"/>
                <a:cs typeface="Microsoft Sans Serif"/>
              </a:rPr>
              <a:t>Özellikle</a:t>
            </a:r>
            <a:r>
              <a:rPr sz="1750" spc="18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bina</a:t>
            </a:r>
            <a:r>
              <a:rPr sz="1750" spc="20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modellemelerinde</a:t>
            </a:r>
            <a:r>
              <a:rPr sz="1750" spc="200" dirty="0">
                <a:latin typeface="Microsoft Sans Serif"/>
                <a:cs typeface="Microsoft Sans Serif"/>
              </a:rPr>
              <a:t> </a:t>
            </a:r>
            <a:r>
              <a:rPr sz="1750" b="1" dirty="0">
                <a:latin typeface="Arial"/>
                <a:cs typeface="Arial"/>
              </a:rPr>
              <a:t>Türkiye</a:t>
            </a:r>
            <a:r>
              <a:rPr sz="1750" b="1" spc="18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Bina</a:t>
            </a:r>
            <a:r>
              <a:rPr sz="1750" b="1" spc="17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Deprem</a:t>
            </a:r>
            <a:r>
              <a:rPr sz="1750" b="1" spc="175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Yönetmeliği</a:t>
            </a:r>
            <a:r>
              <a:rPr sz="1750" b="1" spc="18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2018</a:t>
            </a:r>
            <a:r>
              <a:rPr sz="1750" b="1" spc="170" dirty="0">
                <a:latin typeface="Arial"/>
                <a:cs typeface="Arial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ve</a:t>
            </a:r>
            <a:r>
              <a:rPr sz="1750" spc="204" dirty="0">
                <a:latin typeface="Microsoft Sans Serif"/>
                <a:cs typeface="Microsoft Sans Serif"/>
              </a:rPr>
              <a:t> </a:t>
            </a:r>
            <a:r>
              <a:rPr sz="1750" b="1" dirty="0">
                <a:latin typeface="Arial"/>
                <a:cs typeface="Arial"/>
              </a:rPr>
              <a:t>Çelik</a:t>
            </a:r>
            <a:r>
              <a:rPr sz="1750" b="1" spc="165" dirty="0">
                <a:latin typeface="Arial"/>
                <a:cs typeface="Arial"/>
              </a:rPr>
              <a:t> </a:t>
            </a:r>
            <a:r>
              <a:rPr sz="1750" b="1" spc="-10" dirty="0">
                <a:latin typeface="Arial"/>
                <a:cs typeface="Arial"/>
              </a:rPr>
              <a:t>Yapılar </a:t>
            </a:r>
            <a:r>
              <a:rPr sz="1750" b="1" dirty="0">
                <a:latin typeface="Arial"/>
                <a:cs typeface="Arial"/>
              </a:rPr>
              <a:t>Yönetmeliği</a:t>
            </a:r>
            <a:r>
              <a:rPr sz="1750" b="1" spc="145" dirty="0">
                <a:latin typeface="Arial"/>
                <a:cs typeface="Arial"/>
              </a:rPr>
              <a:t>  </a:t>
            </a:r>
            <a:r>
              <a:rPr sz="1750" b="1" dirty="0">
                <a:latin typeface="Arial"/>
                <a:cs typeface="Arial"/>
              </a:rPr>
              <a:t>2016</a:t>
            </a:r>
            <a:r>
              <a:rPr sz="1750" b="1" spc="135" dirty="0">
                <a:latin typeface="Arial"/>
                <a:cs typeface="Arial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vb.</a:t>
            </a:r>
            <a:r>
              <a:rPr sz="1750" spc="16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gibi</a:t>
            </a:r>
            <a:r>
              <a:rPr sz="1750" spc="16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modelleme</a:t>
            </a:r>
            <a:r>
              <a:rPr sz="1750" spc="16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aşamalarındaki</a:t>
            </a:r>
            <a:r>
              <a:rPr sz="1750" spc="16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konstrüktif</a:t>
            </a:r>
            <a:r>
              <a:rPr sz="1750" spc="16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ve</a:t>
            </a:r>
            <a:r>
              <a:rPr sz="1750" spc="15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diğer</a:t>
            </a:r>
            <a:r>
              <a:rPr sz="1750" spc="165" dirty="0">
                <a:latin typeface="Microsoft Sans Serif"/>
                <a:cs typeface="Microsoft Sans Serif"/>
              </a:rPr>
              <a:t>  </a:t>
            </a:r>
            <a:r>
              <a:rPr sz="1750" spc="-10" dirty="0">
                <a:latin typeface="Microsoft Sans Serif"/>
                <a:cs typeface="Microsoft Sans Serif"/>
              </a:rPr>
              <a:t>yönetmelik </a:t>
            </a:r>
            <a:r>
              <a:rPr sz="1750" dirty="0">
                <a:latin typeface="Microsoft Sans Serif"/>
                <a:cs typeface="Microsoft Sans Serif"/>
              </a:rPr>
              <a:t>esaslarına</a:t>
            </a:r>
            <a:r>
              <a:rPr sz="1750" spc="3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vurgu</a:t>
            </a:r>
            <a:r>
              <a:rPr sz="1750" spc="55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yapılmalıdır.</a:t>
            </a:r>
            <a:endParaRPr sz="175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51400"/>
              </a:lnSpc>
              <a:spcBef>
                <a:spcPts val="430"/>
              </a:spcBef>
            </a:pPr>
            <a:r>
              <a:rPr sz="1750" dirty="0">
                <a:latin typeface="Microsoft Sans Serif"/>
                <a:cs typeface="Microsoft Sans Serif"/>
              </a:rPr>
              <a:t>Diğer</a:t>
            </a:r>
            <a:r>
              <a:rPr sz="1750" spc="8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Türk</a:t>
            </a:r>
            <a:r>
              <a:rPr sz="1750" spc="7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Standartlarından</a:t>
            </a:r>
            <a:r>
              <a:rPr sz="1750" spc="6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da</a:t>
            </a:r>
            <a:r>
              <a:rPr sz="1750" spc="80" dirty="0">
                <a:latin typeface="Microsoft Sans Serif"/>
                <a:cs typeface="Microsoft Sans Serif"/>
              </a:rPr>
              <a:t> 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(özellikle</a:t>
            </a:r>
            <a:r>
              <a:rPr sz="175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malzeme</a:t>
            </a:r>
            <a:r>
              <a:rPr sz="175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özelliklerinin</a:t>
            </a:r>
            <a:r>
              <a:rPr sz="175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kontrolü</a:t>
            </a:r>
            <a:r>
              <a:rPr sz="175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bakımından)</a:t>
            </a:r>
            <a:r>
              <a:rPr sz="175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spc="-25" dirty="0">
                <a:latin typeface="Microsoft Sans Serif"/>
                <a:cs typeface="Microsoft Sans Serif"/>
              </a:rPr>
              <a:t>ne </a:t>
            </a:r>
            <a:r>
              <a:rPr sz="1750" dirty="0">
                <a:latin typeface="Microsoft Sans Serif"/>
                <a:cs typeface="Microsoft Sans Serif"/>
              </a:rPr>
              <a:t>ölçüde</a:t>
            </a:r>
            <a:r>
              <a:rPr sz="1750" spc="34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faydalanıldığı</a:t>
            </a:r>
            <a:r>
              <a:rPr sz="1750" spc="70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vurgulanmalıdır.</a:t>
            </a:r>
            <a:endParaRPr sz="175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74108" y="238505"/>
            <a:ext cx="5012055" cy="3655695"/>
            <a:chOff x="4674108" y="238505"/>
            <a:chExt cx="5012055" cy="3655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4108" y="845820"/>
              <a:ext cx="4695443" cy="304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66332" y="252983"/>
              <a:ext cx="3205480" cy="672465"/>
            </a:xfrm>
            <a:custGeom>
              <a:avLst/>
              <a:gdLst/>
              <a:ahLst/>
              <a:cxnLst/>
              <a:rect l="l" t="t" r="r" b="b"/>
              <a:pathLst>
                <a:path w="3205479" h="672465">
                  <a:moveTo>
                    <a:pt x="0" y="0"/>
                  </a:moveTo>
                  <a:lnTo>
                    <a:pt x="696467" y="0"/>
                  </a:lnTo>
                  <a:lnTo>
                    <a:pt x="3204971" y="672084"/>
                  </a:lnTo>
                </a:path>
              </a:pathLst>
            </a:custGeom>
            <a:ln w="28955">
              <a:solidFill>
                <a:srgbClr val="93B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1951" y="2250948"/>
            <a:ext cx="1284732" cy="11902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9063" y="848404"/>
            <a:ext cx="345567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BÜRO</a:t>
            </a:r>
            <a:r>
              <a:rPr sz="22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STAJININ</a:t>
            </a:r>
            <a:r>
              <a:rPr sz="2200" b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KONUSU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995" y="4343400"/>
            <a:ext cx="3697223" cy="27721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1347" y="3611880"/>
            <a:ext cx="4410455" cy="31485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9867" y="1801367"/>
            <a:ext cx="3349751" cy="246430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9063" y="848404"/>
            <a:ext cx="9370695" cy="2550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BÜRO</a:t>
            </a:r>
            <a:r>
              <a:rPr sz="22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STAJININ</a:t>
            </a:r>
            <a:r>
              <a:rPr sz="2200" b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KONUSU</a:t>
            </a:r>
            <a:endParaRPr sz="2200">
              <a:latin typeface="Arial"/>
              <a:cs typeface="Arial"/>
            </a:endParaRPr>
          </a:p>
          <a:p>
            <a:pPr marL="4750435" marR="5080" algn="just">
              <a:lnSpc>
                <a:spcPct val="151300"/>
              </a:lnSpc>
              <a:spcBef>
                <a:spcPts val="1340"/>
              </a:spcBef>
            </a:pPr>
            <a:r>
              <a:rPr sz="1750" dirty="0">
                <a:latin typeface="Microsoft Sans Serif"/>
                <a:cs typeface="Microsoft Sans Serif"/>
              </a:rPr>
              <a:t>Kamu</a:t>
            </a:r>
            <a:r>
              <a:rPr sz="1750" spc="440" dirty="0">
                <a:latin typeface="Microsoft Sans Serif"/>
                <a:cs typeface="Microsoft Sans Serif"/>
              </a:rPr>
              <a:t>   </a:t>
            </a:r>
            <a:r>
              <a:rPr sz="1750" dirty="0">
                <a:latin typeface="Microsoft Sans Serif"/>
                <a:cs typeface="Microsoft Sans Serif"/>
              </a:rPr>
              <a:t>Kurum</a:t>
            </a:r>
            <a:r>
              <a:rPr sz="1750" spc="434" dirty="0">
                <a:latin typeface="Microsoft Sans Serif"/>
                <a:cs typeface="Microsoft Sans Serif"/>
              </a:rPr>
              <a:t>   </a:t>
            </a:r>
            <a:r>
              <a:rPr sz="1750" dirty="0">
                <a:latin typeface="Microsoft Sans Serif"/>
                <a:cs typeface="Microsoft Sans Serif"/>
              </a:rPr>
              <a:t>ve</a:t>
            </a:r>
            <a:r>
              <a:rPr sz="1750" spc="445" dirty="0">
                <a:latin typeface="Microsoft Sans Serif"/>
                <a:cs typeface="Microsoft Sans Serif"/>
              </a:rPr>
              <a:t>   </a:t>
            </a:r>
            <a:r>
              <a:rPr sz="1750" dirty="0">
                <a:latin typeface="Microsoft Sans Serif"/>
                <a:cs typeface="Microsoft Sans Serif"/>
              </a:rPr>
              <a:t>Kuruluşlarının</a:t>
            </a:r>
            <a:r>
              <a:rPr sz="1750" spc="434" dirty="0">
                <a:latin typeface="Microsoft Sans Serif"/>
                <a:cs typeface="Microsoft Sans Serif"/>
              </a:rPr>
              <a:t>   </a:t>
            </a:r>
            <a:r>
              <a:rPr sz="1750" spc="-10" dirty="0">
                <a:latin typeface="Microsoft Sans Serif"/>
                <a:cs typeface="Microsoft Sans Serif"/>
              </a:rPr>
              <a:t>ilgili </a:t>
            </a:r>
            <a:r>
              <a:rPr sz="1750" dirty="0">
                <a:latin typeface="Microsoft Sans Serif"/>
                <a:cs typeface="Microsoft Sans Serif"/>
              </a:rPr>
              <a:t>yönetmelik</a:t>
            </a:r>
            <a:r>
              <a:rPr sz="1750" spc="47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ve</a:t>
            </a:r>
            <a:r>
              <a:rPr sz="1750" spc="49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Mevzuatlarına</a:t>
            </a:r>
            <a:r>
              <a:rPr sz="1750" spc="49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da</a:t>
            </a:r>
            <a:r>
              <a:rPr sz="1750" spc="47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bu</a:t>
            </a:r>
            <a:r>
              <a:rPr sz="1750" spc="480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kapsam </a:t>
            </a:r>
            <a:r>
              <a:rPr sz="1750" dirty="0">
                <a:latin typeface="Microsoft Sans Serif"/>
                <a:cs typeface="Microsoft Sans Serif"/>
              </a:rPr>
              <a:t>dahilinde</a:t>
            </a:r>
            <a:r>
              <a:rPr sz="1750" spc="3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değinilmeli,</a:t>
            </a:r>
            <a:r>
              <a:rPr sz="1750" spc="200" dirty="0">
                <a:latin typeface="Microsoft Sans Serif"/>
                <a:cs typeface="Microsoft Sans Serif"/>
              </a:rPr>
              <a:t>   </a:t>
            </a:r>
            <a:r>
              <a:rPr sz="1750" dirty="0">
                <a:latin typeface="Microsoft Sans Serif"/>
                <a:cs typeface="Microsoft Sans Serif"/>
              </a:rPr>
              <a:t>teorik</a:t>
            </a:r>
            <a:r>
              <a:rPr sz="1750" spc="3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bilgilerin</a:t>
            </a:r>
            <a:r>
              <a:rPr sz="1750" spc="30" dirty="0">
                <a:latin typeface="Microsoft Sans Serif"/>
                <a:cs typeface="Microsoft Sans Serif"/>
              </a:rPr>
              <a:t>  </a:t>
            </a:r>
            <a:r>
              <a:rPr sz="1750" spc="-10" dirty="0">
                <a:latin typeface="Microsoft Sans Serif"/>
                <a:cs typeface="Microsoft Sans Serif"/>
              </a:rPr>
              <a:t>pratik </a:t>
            </a:r>
            <a:r>
              <a:rPr sz="1750" dirty="0">
                <a:latin typeface="Microsoft Sans Serif"/>
                <a:cs typeface="Microsoft Sans Serif"/>
              </a:rPr>
              <a:t>uygulamada</a:t>
            </a:r>
            <a:r>
              <a:rPr sz="1750" spc="27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hangi</a:t>
            </a:r>
            <a:r>
              <a:rPr sz="1750" spc="28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esaslar</a:t>
            </a:r>
            <a:r>
              <a:rPr sz="1750" spc="270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temel</a:t>
            </a:r>
            <a:r>
              <a:rPr sz="1750" spc="270" dirty="0">
                <a:latin typeface="Microsoft Sans Serif"/>
                <a:cs typeface="Microsoft Sans Serif"/>
              </a:rPr>
              <a:t>  </a:t>
            </a:r>
            <a:r>
              <a:rPr sz="1750" spc="-10" dirty="0">
                <a:latin typeface="Microsoft Sans Serif"/>
                <a:cs typeface="Microsoft Sans Serif"/>
              </a:rPr>
              <a:t>alınarak </a:t>
            </a:r>
            <a:r>
              <a:rPr sz="1750" dirty="0">
                <a:latin typeface="Microsoft Sans Serif"/>
                <a:cs typeface="Microsoft Sans Serif"/>
              </a:rPr>
              <a:t>kullanıldığı</a:t>
            </a:r>
            <a:r>
              <a:rPr sz="1750" spc="229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ispatlanmalıdır.</a:t>
            </a:r>
            <a:endParaRPr sz="1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311" y="857460"/>
            <a:ext cx="9399270" cy="52654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739140" algn="just">
              <a:lnSpc>
                <a:spcPct val="101899"/>
              </a:lnSpc>
              <a:spcBef>
                <a:spcPts val="85"/>
              </a:spcBef>
            </a:pPr>
            <a:r>
              <a:rPr sz="1950" dirty="0">
                <a:latin typeface="Microsoft Sans Serif"/>
                <a:cs typeface="Microsoft Sans Serif"/>
              </a:rPr>
              <a:t>Üniversitelerin</a:t>
            </a:r>
            <a:r>
              <a:rPr sz="1950" spc="114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İnşaat</a:t>
            </a:r>
            <a:r>
              <a:rPr sz="1950" spc="12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Mühendisliği</a:t>
            </a:r>
            <a:r>
              <a:rPr sz="1950" spc="114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bölümlerinde</a:t>
            </a:r>
            <a:r>
              <a:rPr sz="1950" spc="11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öğretilen</a:t>
            </a:r>
            <a:r>
              <a:rPr sz="1950" spc="11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teorik</a:t>
            </a:r>
            <a:r>
              <a:rPr sz="1950" spc="114" dirty="0">
                <a:latin typeface="Microsoft Sans Serif"/>
                <a:cs typeface="Microsoft Sans Serif"/>
              </a:rPr>
              <a:t>  </a:t>
            </a:r>
            <a:r>
              <a:rPr sz="1950" spc="-10" dirty="0">
                <a:latin typeface="Microsoft Sans Serif"/>
                <a:cs typeface="Microsoft Sans Serif"/>
              </a:rPr>
              <a:t>bilgilerin, </a:t>
            </a:r>
            <a:r>
              <a:rPr sz="1950" dirty="0">
                <a:latin typeface="Microsoft Sans Serif"/>
                <a:cs typeface="Microsoft Sans Serif"/>
              </a:rPr>
              <a:t>uygulama</a:t>
            </a:r>
            <a:r>
              <a:rPr sz="1950" spc="34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aşaması</a:t>
            </a:r>
            <a:r>
              <a:rPr sz="1950" spc="3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ile</a:t>
            </a:r>
            <a:r>
              <a:rPr sz="1950" spc="33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bütünlüğünün</a:t>
            </a:r>
            <a:r>
              <a:rPr sz="1950" spc="32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sağlanması</a:t>
            </a:r>
            <a:r>
              <a:rPr sz="1950" spc="3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3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uygulama</a:t>
            </a:r>
            <a:r>
              <a:rPr sz="1950" spc="35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eksikliklerinin </a:t>
            </a:r>
            <a:r>
              <a:rPr sz="1950" dirty="0">
                <a:latin typeface="Microsoft Sans Serif"/>
                <a:cs typeface="Microsoft Sans Serif"/>
              </a:rPr>
              <a:t>giderilmesi</a:t>
            </a:r>
            <a:r>
              <a:rPr sz="1950" spc="185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amacıyla</a:t>
            </a:r>
            <a:r>
              <a:rPr sz="1950" spc="195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İnşaat</a:t>
            </a:r>
            <a:r>
              <a:rPr sz="1950" spc="185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Mühendisliği</a:t>
            </a:r>
            <a:r>
              <a:rPr sz="1950" spc="185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bölümü</a:t>
            </a:r>
            <a:r>
              <a:rPr sz="1950" spc="185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öğrencilerinin</a:t>
            </a:r>
            <a:r>
              <a:rPr sz="1950" spc="195" dirty="0">
                <a:latin typeface="Microsoft Sans Serif"/>
                <a:cs typeface="Microsoft Sans Serif"/>
              </a:rPr>
              <a:t>   </a:t>
            </a:r>
            <a:r>
              <a:rPr sz="1950" b="1" spc="-20" dirty="0">
                <a:latin typeface="Arial"/>
                <a:cs typeface="Arial"/>
              </a:rPr>
              <a:t>staj </a:t>
            </a:r>
            <a:r>
              <a:rPr sz="1950" b="1" dirty="0">
                <a:latin typeface="Arial"/>
                <a:cs typeface="Arial"/>
              </a:rPr>
              <a:t>yapmaları</a:t>
            </a:r>
            <a:r>
              <a:rPr sz="1950" b="1" spc="20" dirty="0">
                <a:latin typeface="Arial"/>
                <a:cs typeface="Arial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gerekmektedir.</a:t>
            </a:r>
            <a:endParaRPr sz="19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1800"/>
              </a:lnSpc>
              <a:spcBef>
                <a:spcPts val="1540"/>
              </a:spcBef>
            </a:pPr>
            <a:r>
              <a:rPr sz="1950" dirty="0">
                <a:latin typeface="Microsoft Sans Serif"/>
                <a:cs typeface="Microsoft Sans Serif"/>
              </a:rPr>
              <a:t>Stajlar,</a:t>
            </a:r>
            <a:r>
              <a:rPr sz="1950" spc="75" dirty="0"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FF0000"/>
                </a:solidFill>
                <a:latin typeface="Microsoft Sans Serif"/>
                <a:cs typeface="Microsoft Sans Serif"/>
              </a:rPr>
              <a:t>staj</a:t>
            </a:r>
            <a:r>
              <a:rPr sz="1950" spc="5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FF0000"/>
                </a:solidFill>
                <a:latin typeface="Microsoft Sans Serif"/>
                <a:cs typeface="Microsoft Sans Serif"/>
              </a:rPr>
              <a:t>komisyonunun</a:t>
            </a:r>
            <a:r>
              <a:rPr sz="1950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FF0000"/>
                </a:solidFill>
                <a:latin typeface="Microsoft Sans Serif"/>
                <a:cs typeface="Microsoft Sans Serif"/>
              </a:rPr>
              <a:t>uygun</a:t>
            </a:r>
            <a:r>
              <a:rPr sz="1950" spc="6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FF0000"/>
                </a:solidFill>
                <a:latin typeface="Microsoft Sans Serif"/>
                <a:cs typeface="Microsoft Sans Serif"/>
              </a:rPr>
              <a:t>göreceği</a:t>
            </a:r>
            <a:r>
              <a:rPr sz="1950" spc="5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950" b="1" dirty="0">
                <a:latin typeface="Arial"/>
                <a:cs typeface="Arial"/>
              </a:rPr>
              <a:t>resmi</a:t>
            </a:r>
            <a:r>
              <a:rPr sz="1950" b="1" spc="1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kurum</a:t>
            </a:r>
            <a:r>
              <a:rPr sz="1950" dirty="0">
                <a:latin typeface="Microsoft Sans Serif"/>
                <a:cs typeface="Microsoft Sans Serif"/>
              </a:rPr>
              <a:t>larda</a:t>
            </a:r>
            <a:r>
              <a:rPr sz="1950" spc="8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(T.C.</a:t>
            </a:r>
            <a:r>
              <a:rPr sz="1950" spc="6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Karayolları,</a:t>
            </a:r>
            <a:r>
              <a:rPr sz="1950" spc="85" dirty="0">
                <a:latin typeface="Microsoft Sans Serif"/>
                <a:cs typeface="Microsoft Sans Serif"/>
              </a:rPr>
              <a:t> </a:t>
            </a:r>
            <a:r>
              <a:rPr sz="1950" spc="-20" dirty="0">
                <a:latin typeface="Microsoft Sans Serif"/>
                <a:cs typeface="Microsoft Sans Serif"/>
              </a:rPr>
              <a:t>DSİ, </a:t>
            </a:r>
            <a:r>
              <a:rPr sz="1950" dirty="0">
                <a:latin typeface="Microsoft Sans Serif"/>
                <a:cs typeface="Microsoft Sans Serif"/>
              </a:rPr>
              <a:t>Çevre</a:t>
            </a:r>
            <a:r>
              <a:rPr sz="1950" spc="18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16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Şehircilik</a:t>
            </a:r>
            <a:r>
              <a:rPr sz="1950" spc="16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16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İklim</a:t>
            </a:r>
            <a:r>
              <a:rPr sz="1950" spc="17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Değişikliği</a:t>
            </a:r>
            <a:r>
              <a:rPr sz="1950" spc="15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İl</a:t>
            </a:r>
            <a:r>
              <a:rPr sz="1950" spc="13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Müdürlükleri</a:t>
            </a:r>
            <a:r>
              <a:rPr sz="1950" spc="17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vb.)</a:t>
            </a:r>
            <a:r>
              <a:rPr sz="1950" spc="17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170" dirty="0">
                <a:latin typeface="Microsoft Sans Serif"/>
                <a:cs typeface="Microsoft Sans Serif"/>
              </a:rPr>
              <a:t> </a:t>
            </a:r>
            <a:r>
              <a:rPr sz="1950" b="1" dirty="0">
                <a:latin typeface="Arial"/>
                <a:cs typeface="Arial"/>
              </a:rPr>
              <a:t>özel</a:t>
            </a:r>
            <a:r>
              <a:rPr sz="1950" b="1" spc="12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sektör</a:t>
            </a:r>
            <a:r>
              <a:rPr sz="1950" dirty="0">
                <a:latin typeface="Microsoft Sans Serif"/>
                <a:cs typeface="Microsoft Sans Serif"/>
              </a:rPr>
              <a:t>de</a:t>
            </a:r>
            <a:r>
              <a:rPr sz="1950" spc="14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faaliyet </a:t>
            </a:r>
            <a:r>
              <a:rPr sz="1950" dirty="0">
                <a:latin typeface="Microsoft Sans Serif"/>
                <a:cs typeface="Microsoft Sans Serif"/>
              </a:rPr>
              <a:t>gösteren</a:t>
            </a:r>
            <a:r>
              <a:rPr sz="1950" spc="4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inşaat</a:t>
            </a:r>
            <a:r>
              <a:rPr sz="1950" spc="4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firmalarında;</a:t>
            </a:r>
            <a:endParaRPr sz="195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1370"/>
              </a:spcBef>
            </a:pPr>
            <a:r>
              <a:rPr sz="1950" b="1" dirty="0">
                <a:latin typeface="Arial"/>
                <a:cs typeface="Arial"/>
              </a:rPr>
              <a:t>1.Devre</a:t>
            </a:r>
            <a:r>
              <a:rPr sz="1950" b="1" spc="60" dirty="0">
                <a:latin typeface="Arial"/>
                <a:cs typeface="Arial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(</a:t>
            </a:r>
            <a:r>
              <a:rPr sz="1950" b="1" spc="-10" dirty="0">
                <a:latin typeface="Arial"/>
                <a:cs typeface="Arial"/>
              </a:rPr>
              <a:t>Şantiye)</a:t>
            </a:r>
            <a:r>
              <a:rPr sz="1950" b="1" spc="-315" dirty="0">
                <a:latin typeface="Arial"/>
                <a:cs typeface="Arial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50" dirty="0">
                <a:latin typeface="Microsoft Sans Serif"/>
                <a:cs typeface="Microsoft Sans Serif"/>
              </a:rPr>
              <a:t> </a:t>
            </a:r>
            <a:r>
              <a:rPr sz="1950" b="1" dirty="0">
                <a:latin typeface="Arial"/>
                <a:cs typeface="Arial"/>
              </a:rPr>
              <a:t>2.Devre</a:t>
            </a:r>
            <a:r>
              <a:rPr sz="1950" b="1" spc="75" dirty="0">
                <a:latin typeface="Arial"/>
                <a:cs typeface="Arial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(</a:t>
            </a:r>
            <a:r>
              <a:rPr sz="1950" b="1" spc="-10" dirty="0">
                <a:latin typeface="Arial"/>
                <a:cs typeface="Arial"/>
              </a:rPr>
              <a:t>Büro)</a:t>
            </a:r>
            <a:r>
              <a:rPr sz="1950" b="1" spc="-325" dirty="0">
                <a:latin typeface="Arial"/>
                <a:cs typeface="Arial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stajı</a:t>
            </a:r>
            <a:r>
              <a:rPr sz="1950" spc="4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olarak</a:t>
            </a:r>
            <a:r>
              <a:rPr sz="1950" spc="6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yapılır.</a:t>
            </a:r>
            <a:endParaRPr sz="1950">
              <a:latin typeface="Microsoft Sans Serif"/>
              <a:cs typeface="Microsoft Sans Serif"/>
            </a:endParaRPr>
          </a:p>
          <a:p>
            <a:pPr marL="12700" marR="981710" algn="just">
              <a:lnSpc>
                <a:spcPct val="101800"/>
              </a:lnSpc>
              <a:spcBef>
                <a:spcPts val="1325"/>
              </a:spcBef>
            </a:pPr>
            <a:r>
              <a:rPr sz="1950" dirty="0">
                <a:latin typeface="Microsoft Sans Serif"/>
                <a:cs typeface="Microsoft Sans Serif"/>
              </a:rPr>
              <a:t>Yapı</a:t>
            </a:r>
            <a:r>
              <a:rPr sz="1950" spc="14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Denetim</a:t>
            </a:r>
            <a:r>
              <a:rPr sz="1950" spc="14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Firmalarının,</a:t>
            </a:r>
            <a:r>
              <a:rPr sz="1950" spc="14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Büro</a:t>
            </a:r>
            <a:r>
              <a:rPr sz="1950" spc="13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14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Şantiye</a:t>
            </a:r>
            <a:r>
              <a:rPr sz="1950" spc="14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stajlarının</a:t>
            </a:r>
            <a:r>
              <a:rPr sz="1950" spc="13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kapsamını</a:t>
            </a:r>
            <a:r>
              <a:rPr sz="1950" spc="135" dirty="0">
                <a:latin typeface="Microsoft Sans Serif"/>
                <a:cs typeface="Microsoft Sans Serif"/>
              </a:rPr>
              <a:t>  </a:t>
            </a:r>
            <a:r>
              <a:rPr sz="1950" spc="-25" dirty="0">
                <a:latin typeface="Microsoft Sans Serif"/>
                <a:cs typeface="Microsoft Sans Serif"/>
              </a:rPr>
              <a:t>tam </a:t>
            </a:r>
            <a:r>
              <a:rPr sz="1950" dirty="0">
                <a:latin typeface="Microsoft Sans Serif"/>
                <a:cs typeface="Microsoft Sans Serif"/>
              </a:rPr>
              <a:t>olarak</a:t>
            </a:r>
            <a:r>
              <a:rPr sz="1950" spc="204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karşılayamadığı</a:t>
            </a:r>
            <a:r>
              <a:rPr sz="1950" spc="19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değerlendirildiğinden,</a:t>
            </a:r>
            <a:r>
              <a:rPr sz="1950" spc="19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öğrencilerimizin</a:t>
            </a:r>
            <a:r>
              <a:rPr sz="1950" spc="21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bu</a:t>
            </a:r>
            <a:r>
              <a:rPr sz="1950" spc="19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firmalarda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12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yapmaları</a:t>
            </a:r>
            <a:r>
              <a:rPr sz="1950" spc="12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13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komisyonu</a:t>
            </a:r>
            <a:r>
              <a:rPr sz="1950" spc="12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tarafından</a:t>
            </a:r>
            <a:r>
              <a:rPr sz="1950" spc="12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önerilmemektedir.</a:t>
            </a:r>
            <a:r>
              <a:rPr sz="1950" spc="12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Ancak</a:t>
            </a:r>
            <a:r>
              <a:rPr sz="1950" spc="130" dirty="0">
                <a:latin typeface="Microsoft Sans Serif"/>
                <a:cs typeface="Microsoft Sans Serif"/>
              </a:rPr>
              <a:t>  </a:t>
            </a:r>
            <a:r>
              <a:rPr sz="1950" spc="-25" dirty="0">
                <a:latin typeface="Microsoft Sans Serif"/>
                <a:cs typeface="Microsoft Sans Serif"/>
              </a:rPr>
              <a:t>söz </a:t>
            </a:r>
            <a:r>
              <a:rPr sz="1950" dirty="0">
                <a:latin typeface="Microsoft Sans Serif"/>
                <a:cs typeface="Microsoft Sans Serif"/>
              </a:rPr>
              <a:t>konusu</a:t>
            </a:r>
            <a:r>
              <a:rPr sz="1950" spc="33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firmalarda</a:t>
            </a:r>
            <a:r>
              <a:rPr sz="1950" spc="34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3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yapacak</a:t>
            </a:r>
            <a:r>
              <a:rPr sz="1950" spc="35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öğrencilerin,</a:t>
            </a:r>
            <a:r>
              <a:rPr sz="1950" spc="33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Büro</a:t>
            </a:r>
            <a:r>
              <a:rPr sz="1950" spc="34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veya</a:t>
            </a:r>
            <a:r>
              <a:rPr sz="1950" spc="34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Şantiye</a:t>
            </a:r>
            <a:r>
              <a:rPr sz="1950" spc="31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stajlarına </a:t>
            </a:r>
            <a:r>
              <a:rPr sz="1950" dirty="0">
                <a:latin typeface="Microsoft Sans Serif"/>
                <a:cs typeface="Microsoft Sans Serif"/>
              </a:rPr>
              <a:t>ilişkin  konu</a:t>
            </a:r>
            <a:r>
              <a:rPr sz="1950" spc="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kapsamı</a:t>
            </a:r>
            <a:r>
              <a:rPr sz="1950" spc="-1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eksiksiz  biçimde</a:t>
            </a:r>
            <a:r>
              <a:rPr sz="1950" spc="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sağlamaları</a:t>
            </a:r>
            <a:r>
              <a:rPr sz="1950" spc="-1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gerekmektedir.</a:t>
            </a:r>
            <a:r>
              <a:rPr sz="1950" spc="5" dirty="0">
                <a:latin typeface="Microsoft Sans Serif"/>
                <a:cs typeface="Microsoft Sans Serif"/>
              </a:rPr>
              <a:t>  </a:t>
            </a:r>
            <a:r>
              <a:rPr sz="1950" spc="-25" dirty="0">
                <a:latin typeface="Microsoft Sans Serif"/>
                <a:cs typeface="Microsoft Sans Serif"/>
              </a:rPr>
              <a:t>Bu </a:t>
            </a:r>
            <a:r>
              <a:rPr sz="1950" dirty="0">
                <a:latin typeface="Microsoft Sans Serif"/>
                <a:cs typeface="Microsoft Sans Serif"/>
              </a:rPr>
              <a:t>husustaki</a:t>
            </a:r>
            <a:r>
              <a:rPr sz="1950" spc="8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tüm</a:t>
            </a:r>
            <a:r>
              <a:rPr sz="1950" spc="10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sorumluluk</a:t>
            </a:r>
            <a:r>
              <a:rPr sz="1950" spc="9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öğrenciye</a:t>
            </a:r>
            <a:r>
              <a:rPr sz="1950" spc="9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aittir.</a:t>
            </a:r>
            <a:endParaRPr sz="195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1370"/>
              </a:spcBef>
            </a:pPr>
            <a:r>
              <a:rPr sz="1950" dirty="0">
                <a:solidFill>
                  <a:srgbClr val="00AF50"/>
                </a:solidFill>
                <a:latin typeface="Microsoft Sans Serif"/>
                <a:cs typeface="Microsoft Sans Serif"/>
              </a:rPr>
              <a:t>24</a:t>
            </a:r>
            <a:r>
              <a:rPr sz="1950" spc="-1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00AF50"/>
                </a:solidFill>
                <a:latin typeface="Microsoft Sans Serif"/>
                <a:cs typeface="Microsoft Sans Serif"/>
              </a:rPr>
              <a:t>gün</a:t>
            </a:r>
            <a:r>
              <a:rPr sz="1950" spc="1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00AF50"/>
                </a:solidFill>
                <a:latin typeface="Microsoft Sans Serif"/>
                <a:cs typeface="Microsoft Sans Serif"/>
              </a:rPr>
              <a:t>boyunca</a:t>
            </a:r>
            <a:r>
              <a:rPr sz="1950" spc="1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00AF50"/>
                </a:solidFill>
                <a:latin typeface="Microsoft Sans Serif"/>
                <a:cs typeface="Microsoft Sans Serif"/>
              </a:rPr>
              <a:t>Belediyelerin</a:t>
            </a:r>
            <a:r>
              <a:rPr sz="195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00AF50"/>
                </a:solidFill>
                <a:latin typeface="Microsoft Sans Serif"/>
                <a:cs typeface="Microsoft Sans Serif"/>
              </a:rPr>
              <a:t>emlak</a:t>
            </a:r>
            <a:r>
              <a:rPr sz="1950" spc="3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00AF50"/>
                </a:solidFill>
                <a:latin typeface="Microsoft Sans Serif"/>
                <a:cs typeface="Microsoft Sans Serif"/>
              </a:rPr>
              <a:t>servisinde</a:t>
            </a:r>
            <a:r>
              <a:rPr sz="1950" spc="-3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00AF50"/>
                </a:solidFill>
                <a:latin typeface="Microsoft Sans Serif"/>
                <a:cs typeface="Microsoft Sans Serif"/>
              </a:rPr>
              <a:t>staja</a:t>
            </a:r>
            <a:r>
              <a:rPr sz="195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00AF50"/>
                </a:solidFill>
                <a:latin typeface="Microsoft Sans Serif"/>
                <a:cs typeface="Microsoft Sans Serif"/>
              </a:rPr>
              <a:t>izin</a:t>
            </a:r>
            <a:r>
              <a:rPr sz="1950" spc="1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195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verilmemektedir.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063" y="848404"/>
            <a:ext cx="9482455" cy="522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BÜRO</a:t>
            </a:r>
            <a:r>
              <a:rPr sz="22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STAJININ</a:t>
            </a:r>
            <a:r>
              <a:rPr sz="2200" b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KONUSU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2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</a:pP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METRAJ</a:t>
            </a:r>
            <a:r>
              <a:rPr sz="17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17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MALİYET</a:t>
            </a:r>
            <a:r>
              <a:rPr sz="175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ANALİZİ</a:t>
            </a:r>
            <a:r>
              <a:rPr sz="175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FF0000"/>
                </a:solidFill>
                <a:latin typeface="Arial"/>
                <a:cs typeface="Arial"/>
              </a:rPr>
              <a:t>KONULARINDA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750">
              <a:latin typeface="Arial"/>
              <a:cs typeface="Arial"/>
            </a:endParaRPr>
          </a:p>
          <a:p>
            <a:pPr marL="443230" indent="-316230">
              <a:lnSpc>
                <a:spcPct val="100000"/>
              </a:lnSpc>
              <a:buChar char="•"/>
              <a:tabLst>
                <a:tab pos="443230" algn="l"/>
              </a:tabLst>
            </a:pPr>
            <a:r>
              <a:rPr sz="2200" dirty="0">
                <a:latin typeface="Microsoft Sans Serif"/>
                <a:cs typeface="Microsoft Sans Serif"/>
              </a:rPr>
              <a:t>Metraj</a:t>
            </a:r>
            <a:r>
              <a:rPr sz="2200" spc="-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kalemlerinde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çeşitliliğin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sağlanması</a:t>
            </a:r>
            <a:endParaRPr sz="2200">
              <a:latin typeface="Microsoft Sans Serif"/>
              <a:cs typeface="Microsoft Sans Serif"/>
            </a:endParaRPr>
          </a:p>
          <a:p>
            <a:pPr marL="441959" marR="5715" indent="-315595">
              <a:lnSpc>
                <a:spcPct val="150400"/>
              </a:lnSpc>
              <a:spcBef>
                <a:spcPts val="445"/>
              </a:spcBef>
              <a:buChar char="•"/>
              <a:tabLst>
                <a:tab pos="441959" algn="l"/>
                <a:tab pos="443230" algn="l"/>
                <a:tab pos="1397000" algn="l"/>
                <a:tab pos="3115945" algn="l"/>
                <a:tab pos="3869054" algn="l"/>
                <a:tab pos="4803775" algn="l"/>
                <a:tab pos="5681980" algn="l"/>
                <a:tab pos="7106284" algn="l"/>
                <a:tab pos="7874634" algn="l"/>
                <a:tab pos="8721725" algn="l"/>
              </a:tabLst>
            </a:pP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Metraj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hesaplarının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görsellerinin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ekran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görüntüsü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veya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Word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Excell </a:t>
            </a:r>
            <a:r>
              <a:rPr sz="2200" dirty="0">
                <a:latin typeface="Microsoft Sans Serif"/>
                <a:cs typeface="Microsoft Sans Serif"/>
              </a:rPr>
              <a:t>görüntülerin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veya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eklerinin</a:t>
            </a:r>
            <a:r>
              <a:rPr sz="2200" dirty="0">
                <a:latin typeface="Microsoft Sans Serif"/>
                <a:cs typeface="Microsoft Sans Serif"/>
              </a:rPr>
              <a:t>	okunaklı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biçimde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defterine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eklenmesi</a:t>
            </a:r>
            <a:endParaRPr sz="2200">
              <a:latin typeface="Microsoft Sans Serif"/>
              <a:cs typeface="Microsoft Sans Serif"/>
            </a:endParaRPr>
          </a:p>
          <a:p>
            <a:pPr marL="441959" marR="5080" indent="-315595">
              <a:lnSpc>
                <a:spcPct val="150500"/>
              </a:lnSpc>
              <a:spcBef>
                <a:spcPts val="445"/>
              </a:spcBef>
              <a:buChar char="•"/>
              <a:tabLst>
                <a:tab pos="441959" algn="l"/>
                <a:tab pos="443230" algn="l"/>
                <a:tab pos="1175385" algn="l"/>
                <a:tab pos="2114550" algn="l"/>
                <a:tab pos="3601085" algn="l"/>
                <a:tab pos="5019675" algn="l"/>
                <a:tab pos="6172200" algn="l"/>
                <a:tab pos="7815580" algn="l"/>
                <a:tab pos="9173210" algn="l"/>
              </a:tabLst>
            </a:pP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Yapı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üretim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maliyetinin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metrekare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bazında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analizlerinin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yapılması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ve </a:t>
            </a:r>
            <a:r>
              <a:rPr sz="2200" dirty="0">
                <a:latin typeface="Microsoft Sans Serif"/>
                <a:cs typeface="Microsoft Sans Serif"/>
              </a:rPr>
              <a:t>varsa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başka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işlerle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kıyaslanarak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tecrübe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edilmesi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27000">
              <a:lnSpc>
                <a:spcPct val="100000"/>
              </a:lnSpc>
            </a:pPr>
            <a:r>
              <a:rPr sz="2200" dirty="0">
                <a:latin typeface="Microsoft Sans Serif"/>
                <a:cs typeface="Microsoft Sans Serif"/>
              </a:rPr>
              <a:t>hususlarına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dikkat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edilmelidir.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851" y="1354279"/>
            <a:ext cx="9491980" cy="1685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5265" indent="-202565">
              <a:lnSpc>
                <a:spcPct val="100000"/>
              </a:lnSpc>
              <a:spcBef>
                <a:spcPts val="125"/>
              </a:spcBef>
              <a:buChar char="•"/>
              <a:tabLst>
                <a:tab pos="215265" algn="l"/>
                <a:tab pos="1308100" algn="l"/>
                <a:tab pos="2468880" algn="l"/>
                <a:tab pos="2924810" algn="l"/>
                <a:tab pos="3792854" algn="l"/>
                <a:tab pos="5519420" algn="l"/>
                <a:tab pos="6969759" algn="l"/>
                <a:tab pos="804862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Stajlar,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öğretim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5" dirty="0">
                <a:latin typeface="Microsoft Sans Serif"/>
                <a:cs typeface="Microsoft Sans Serif"/>
              </a:rPr>
              <a:t>ve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sınav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dönemlerini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kapsayan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süreler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dışında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latin typeface="Microsoft Sans Serif"/>
                <a:cs typeface="Microsoft Sans Serif"/>
              </a:rPr>
              <a:t>ve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Fakülte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tarafından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belirlenen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tarihler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arasında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yapılır.</a:t>
            </a:r>
            <a:endParaRPr sz="2400">
              <a:latin typeface="Microsoft Sans Serif"/>
              <a:cs typeface="Microsoft Sans Serif"/>
            </a:endParaRPr>
          </a:p>
          <a:p>
            <a:pPr marL="12700" marR="5080" indent="202565">
              <a:lnSpc>
                <a:spcPct val="100899"/>
              </a:lnSpc>
              <a:spcBef>
                <a:spcPts val="1450"/>
              </a:spcBef>
              <a:buChar char="•"/>
              <a:tabLst>
                <a:tab pos="215265" algn="l"/>
                <a:tab pos="1034415" algn="l"/>
                <a:tab pos="1333500" algn="l"/>
                <a:tab pos="1838325" algn="l"/>
                <a:tab pos="2475230" algn="l"/>
                <a:tab pos="2808605" algn="l"/>
                <a:tab pos="3297554" algn="l"/>
                <a:tab pos="4011929" algn="l"/>
                <a:tab pos="4319270" algn="l"/>
                <a:tab pos="4501515" algn="l"/>
                <a:tab pos="5006340" algn="l"/>
                <a:tab pos="5683885" algn="l"/>
                <a:tab pos="6003925" algn="l"/>
                <a:tab pos="6581775" algn="l"/>
                <a:tab pos="6715125" algn="l"/>
                <a:tab pos="7524115" algn="l"/>
                <a:tab pos="8133715" algn="l"/>
              </a:tabLst>
            </a:pPr>
            <a:r>
              <a:rPr sz="2400" spc="-20" dirty="0">
                <a:latin typeface="Microsoft Sans Serif"/>
                <a:cs typeface="Microsoft Sans Serif"/>
              </a:rPr>
              <a:t>Staj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yapacak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öğrencilerin,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müracaatlarını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staja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başlayacakları tarihten</a:t>
            </a:r>
            <a:r>
              <a:rPr sz="2400" dirty="0">
                <a:latin typeface="Microsoft Sans Serif"/>
                <a:cs typeface="Microsoft Sans Serif"/>
              </a:rPr>
              <a:t>		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erken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gün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geç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gün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	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önceden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yapmaları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851" y="3015429"/>
            <a:ext cx="3818254" cy="765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85"/>
              </a:spcBef>
              <a:tabLst>
                <a:tab pos="1902460" algn="l"/>
                <a:tab pos="256032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gerekmektedir.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Örneğin</a:t>
            </a:r>
            <a:r>
              <a:rPr sz="2400" spc="-10" dirty="0">
                <a:latin typeface="Microsoft Sans Serif"/>
                <a:cs typeface="Microsoft Sans Serif"/>
              </a:rPr>
              <a:t>; başlayacak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öğrencilerimiz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1128" y="3015429"/>
            <a:ext cx="4003040" cy="765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25"/>
              </a:spcBef>
              <a:tabLst>
                <a:tab pos="783590" algn="l"/>
                <a:tab pos="2402840" algn="l"/>
              </a:tabLst>
            </a:pPr>
            <a:r>
              <a:rPr sz="2400" spc="-50" dirty="0">
                <a:latin typeface="Microsoft Sans Serif"/>
                <a:cs typeface="Microsoft Sans Serif"/>
              </a:rPr>
              <a:t>1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Ağustos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tarihinde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701675" algn="l"/>
                <a:tab pos="2736850" algn="l"/>
              </a:tabLst>
            </a:pP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Temmuz-</a:t>
            </a:r>
            <a:r>
              <a:rPr sz="2400" b="1" spc="-25" dirty="0">
                <a:solidFill>
                  <a:srgbClr val="0000FF"/>
                </a:solidFill>
                <a:latin typeface="Arial"/>
                <a:cs typeface="Arial"/>
              </a:rPr>
              <a:t>25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Temmuz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55119" y="3015429"/>
            <a:ext cx="1263650" cy="765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2095" marR="5080" indent="-240029">
              <a:lnSpc>
                <a:spcPct val="101299"/>
              </a:lnSpc>
              <a:spcBef>
                <a:spcPts val="85"/>
              </a:spcBef>
            </a:pPr>
            <a:r>
              <a:rPr sz="2400" spc="-10" dirty="0">
                <a:latin typeface="Microsoft Sans Serif"/>
                <a:cs typeface="Microsoft Sans Serif"/>
              </a:rPr>
              <a:t>stajlarına </a:t>
            </a:r>
            <a:r>
              <a:rPr sz="2400" spc="-20" dirty="0">
                <a:latin typeface="Microsoft Sans Serif"/>
                <a:cs typeface="Microsoft Sans Serif"/>
              </a:rPr>
              <a:t>tarihleri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975"/>
              </a:spcBef>
            </a:pPr>
            <a:r>
              <a:rPr sz="2200" b="1" spc="-20" dirty="0">
                <a:latin typeface="Calibri"/>
                <a:cs typeface="Calibri"/>
              </a:rPr>
              <a:t>STAJLAR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NE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ZAMAN</a:t>
            </a:r>
            <a:r>
              <a:rPr sz="2200" b="1" spc="-9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YAPILIR?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9871" y="5786628"/>
            <a:ext cx="9690100" cy="1312545"/>
            <a:chOff x="499871" y="5786628"/>
            <a:chExt cx="9690100" cy="1312545"/>
          </a:xfrm>
        </p:grpSpPr>
        <p:sp>
          <p:nvSpPr>
            <p:cNvPr id="9" name="object 9"/>
            <p:cNvSpPr/>
            <p:nvPr/>
          </p:nvSpPr>
          <p:spPr>
            <a:xfrm>
              <a:off x="513587" y="5800344"/>
              <a:ext cx="9662160" cy="1285240"/>
            </a:xfrm>
            <a:custGeom>
              <a:avLst/>
              <a:gdLst/>
              <a:ahLst/>
              <a:cxnLst/>
              <a:rect l="l" t="t" r="r" b="b"/>
              <a:pathLst>
                <a:path w="9662160" h="1285240">
                  <a:moveTo>
                    <a:pt x="9662159" y="1284732"/>
                  </a:moveTo>
                  <a:lnTo>
                    <a:pt x="0" y="1284732"/>
                  </a:lnTo>
                  <a:lnTo>
                    <a:pt x="0" y="0"/>
                  </a:lnTo>
                  <a:lnTo>
                    <a:pt x="9662159" y="0"/>
                  </a:lnTo>
                  <a:lnTo>
                    <a:pt x="9662159" y="1284732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3587" y="5800344"/>
              <a:ext cx="9662160" cy="1285240"/>
            </a:xfrm>
            <a:custGeom>
              <a:avLst/>
              <a:gdLst/>
              <a:ahLst/>
              <a:cxnLst/>
              <a:rect l="l" t="t" r="r" b="b"/>
              <a:pathLst>
                <a:path w="9662160" h="1285240">
                  <a:moveTo>
                    <a:pt x="0" y="0"/>
                  </a:moveTo>
                  <a:lnTo>
                    <a:pt x="9662159" y="0"/>
                  </a:lnTo>
                  <a:lnTo>
                    <a:pt x="9662159" y="1284732"/>
                  </a:lnTo>
                  <a:lnTo>
                    <a:pt x="0" y="1284732"/>
                  </a:lnTo>
                  <a:lnTo>
                    <a:pt x="0" y="0"/>
                  </a:lnTo>
                  <a:close/>
                </a:path>
              </a:pathLst>
            </a:custGeom>
            <a:ln w="27432">
              <a:solidFill>
                <a:srgbClr val="7089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28851" y="3756190"/>
            <a:ext cx="9490075" cy="32689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dirty="0">
                <a:latin typeface="Microsoft Sans Serif"/>
                <a:cs typeface="Microsoft Sans Serif"/>
              </a:rPr>
              <a:t>arasında</a:t>
            </a:r>
            <a:r>
              <a:rPr sz="2400" spc="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müracaatlarını</a:t>
            </a:r>
            <a:r>
              <a:rPr sz="2400" spc="1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tamamlamalıdırlar.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2700" marR="5080" indent="202565" algn="just">
              <a:lnSpc>
                <a:spcPct val="101299"/>
              </a:lnSpc>
              <a:buChar char="•"/>
              <a:tabLst>
                <a:tab pos="215265" algn="l"/>
              </a:tabLst>
            </a:pPr>
            <a:r>
              <a:rPr sz="2400" dirty="0">
                <a:latin typeface="Microsoft Sans Serif"/>
                <a:cs typeface="Microsoft Sans Serif"/>
              </a:rPr>
              <a:t>Öğrenciler</a:t>
            </a:r>
            <a:r>
              <a:rPr sz="2400" spc="31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Yaz</a:t>
            </a:r>
            <a:r>
              <a:rPr sz="2400" spc="30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Dönemi</a:t>
            </a:r>
            <a:r>
              <a:rPr sz="2400" spc="31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stajlarına</a:t>
            </a:r>
            <a:r>
              <a:rPr sz="2400" spc="310" dirty="0">
                <a:latin typeface="Microsoft Sans Serif"/>
                <a:cs typeface="Microsoft Sans Serif"/>
              </a:rPr>
              <a:t> 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final</a:t>
            </a:r>
            <a:r>
              <a:rPr sz="2400" b="1" u="sng" spc="2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sınavlarının</a:t>
            </a:r>
            <a:r>
              <a:rPr sz="2400" b="1" u="sng" spc="2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bitiminde </a:t>
            </a:r>
            <a:r>
              <a:rPr sz="2400" dirty="0">
                <a:latin typeface="Microsoft Sans Serif"/>
                <a:cs typeface="Microsoft Sans Serif"/>
              </a:rPr>
              <a:t>sistem</a:t>
            </a:r>
            <a:r>
              <a:rPr sz="2400" spc="10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tarafından</a:t>
            </a:r>
            <a:r>
              <a:rPr sz="2400" spc="11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izin</a:t>
            </a:r>
            <a:r>
              <a:rPr sz="2400" spc="11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verilen</a:t>
            </a:r>
            <a:r>
              <a:rPr sz="2400" spc="11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tarihler</a:t>
            </a:r>
            <a:r>
              <a:rPr sz="2400" spc="114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üzerinden</a:t>
            </a:r>
            <a:r>
              <a:rPr sz="2400" spc="12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başvuru</a:t>
            </a:r>
            <a:r>
              <a:rPr sz="2400" spc="110" dirty="0">
                <a:latin typeface="Microsoft Sans Serif"/>
                <a:cs typeface="Microsoft Sans Serif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yaparak başlayabilir.</a:t>
            </a:r>
            <a:endParaRPr sz="240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  <a:spcBef>
                <a:spcPts val="1815"/>
              </a:spcBef>
              <a:tabLst>
                <a:tab pos="780415" algn="l"/>
                <a:tab pos="1982470" algn="l"/>
                <a:tab pos="2938780" algn="l"/>
                <a:tab pos="5320030" algn="l"/>
                <a:tab pos="6428105" algn="l"/>
                <a:tab pos="8304530" algn="l"/>
              </a:tabLst>
            </a:pPr>
            <a:r>
              <a:rPr sz="26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BU</a:t>
            </a:r>
            <a:r>
              <a:rPr sz="265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SENE</a:t>
            </a:r>
            <a:r>
              <a:rPr sz="265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İÇİN</a:t>
            </a:r>
            <a:r>
              <a:rPr sz="265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BELİRLENEN</a:t>
            </a:r>
            <a:r>
              <a:rPr sz="265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STAJ</a:t>
            </a:r>
            <a:r>
              <a:rPr sz="265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BAŞLAMA</a:t>
            </a:r>
            <a:r>
              <a:rPr sz="265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2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TARİHİ</a:t>
            </a:r>
            <a:endParaRPr sz="2650">
              <a:latin typeface="Microsoft Sans Serif"/>
              <a:cs typeface="Microsoft Sans Serif"/>
            </a:endParaRPr>
          </a:p>
          <a:p>
            <a:pPr marL="60960" algn="ctr">
              <a:lnSpc>
                <a:spcPct val="100000"/>
              </a:lnSpc>
              <a:spcBef>
                <a:spcPts val="2855"/>
              </a:spcBef>
              <a:tabLst>
                <a:tab pos="3329940" algn="l"/>
              </a:tabLst>
            </a:pPr>
            <a:r>
              <a:rPr sz="2650" b="1" dirty="0">
                <a:solidFill>
                  <a:srgbClr val="1F497C"/>
                </a:solidFill>
                <a:latin typeface="Arial"/>
                <a:cs typeface="Arial"/>
              </a:rPr>
              <a:t>30</a:t>
            </a:r>
            <a:r>
              <a:rPr sz="2650" b="1" spc="-70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1F497C"/>
                </a:solidFill>
                <a:latin typeface="Arial"/>
                <a:cs typeface="Arial"/>
              </a:rPr>
              <a:t>HAZİRAN</a:t>
            </a:r>
            <a:r>
              <a:rPr sz="2650" b="1" spc="-70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2650" b="1" spc="-20" dirty="0">
                <a:solidFill>
                  <a:srgbClr val="1F497C"/>
                </a:solidFill>
                <a:latin typeface="Arial"/>
                <a:cs typeface="Arial"/>
              </a:rPr>
              <a:t>2025</a:t>
            </a:r>
            <a:r>
              <a:rPr sz="2650" b="1" dirty="0">
                <a:solidFill>
                  <a:srgbClr val="1F497C"/>
                </a:solidFill>
                <a:latin typeface="Arial"/>
                <a:cs typeface="Arial"/>
              </a:rPr>
              <a:t>	</a:t>
            </a:r>
            <a:r>
              <a:rPr sz="26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’TİR.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559" y="1969977"/>
            <a:ext cx="8822690" cy="3712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02565" algn="just">
              <a:lnSpc>
                <a:spcPct val="101200"/>
              </a:lnSpc>
              <a:spcBef>
                <a:spcPts val="90"/>
              </a:spcBef>
              <a:buChar char="•"/>
              <a:tabLst>
                <a:tab pos="215265" algn="l"/>
              </a:tabLst>
            </a:pPr>
            <a:r>
              <a:rPr sz="2400" dirty="0">
                <a:latin typeface="Microsoft Sans Serif"/>
                <a:cs typeface="Microsoft Sans Serif"/>
              </a:rPr>
              <a:t>Öğrenciler</a:t>
            </a:r>
            <a:r>
              <a:rPr sz="2400" spc="1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Yaz</a:t>
            </a:r>
            <a:r>
              <a:rPr sz="2400" spc="4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Stajı</a:t>
            </a:r>
            <a:r>
              <a:rPr sz="2400" spc="4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kapsamında</a:t>
            </a:r>
            <a:r>
              <a:rPr sz="2400" spc="2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şantiye</a:t>
            </a:r>
            <a:r>
              <a:rPr sz="2400" spc="3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stajı</a:t>
            </a:r>
            <a:r>
              <a:rPr sz="2400" spc="1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ve/veya</a:t>
            </a:r>
            <a:r>
              <a:rPr sz="2400" spc="40" dirty="0">
                <a:latin typeface="Microsoft Sans Serif"/>
                <a:cs typeface="Microsoft Sans Serif"/>
              </a:rPr>
              <a:t>  </a:t>
            </a:r>
            <a:r>
              <a:rPr sz="2400" spc="-20" dirty="0">
                <a:latin typeface="Microsoft Sans Serif"/>
                <a:cs typeface="Microsoft Sans Serif"/>
              </a:rPr>
              <a:t>büro </a:t>
            </a:r>
            <a:r>
              <a:rPr sz="2400" dirty="0">
                <a:latin typeface="Microsoft Sans Serif"/>
                <a:cs typeface="Microsoft Sans Serif"/>
              </a:rPr>
              <a:t>stajı</a:t>
            </a:r>
            <a:r>
              <a:rPr sz="2400" spc="56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yapacak</a:t>
            </a:r>
            <a:r>
              <a:rPr sz="2400" spc="56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olan</a:t>
            </a:r>
            <a:r>
              <a:rPr sz="2400" spc="56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öğrenci,</a:t>
            </a:r>
            <a:r>
              <a:rPr sz="2400" spc="56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stajını/stajlarını</a:t>
            </a:r>
            <a:r>
              <a:rPr sz="2400" spc="550" dirty="0">
                <a:latin typeface="Microsoft Sans Serif"/>
                <a:cs typeface="Microsoft Sans Serif"/>
              </a:rPr>
              <a:t>  </a:t>
            </a:r>
            <a:r>
              <a:rPr sz="24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Güz</a:t>
            </a:r>
            <a:r>
              <a:rPr sz="2400" b="1" u="sng" spc="520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spc="-10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Yarıyılı</a:t>
            </a:r>
            <a:r>
              <a:rPr sz="2400" b="1" spc="-10" dirty="0">
                <a:solidFill>
                  <a:srgbClr val="F74615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ders</a:t>
            </a:r>
            <a:r>
              <a:rPr sz="2400" b="1" u="sng" spc="145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kayıt</a:t>
            </a:r>
            <a:r>
              <a:rPr sz="2400" b="1" u="sng" spc="150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haftasının</a:t>
            </a:r>
            <a:r>
              <a:rPr sz="2400" b="1" u="sng" spc="140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son</a:t>
            </a:r>
            <a:r>
              <a:rPr sz="2400" b="1" u="sng" spc="145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gününe</a:t>
            </a:r>
            <a:r>
              <a:rPr sz="2400" b="1" u="sng" spc="145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4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kadar</a:t>
            </a:r>
            <a:r>
              <a:rPr sz="2400" b="1" spc="145" dirty="0">
                <a:solidFill>
                  <a:srgbClr val="F74615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(-)</a:t>
            </a:r>
            <a:r>
              <a:rPr sz="2400" b="1" spc="150" dirty="0">
                <a:solidFill>
                  <a:srgbClr val="1F487C"/>
                </a:solidFill>
                <a:latin typeface="Arial"/>
                <a:cs typeface="Arial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tamamlamak </a:t>
            </a:r>
            <a:r>
              <a:rPr sz="2400" dirty="0">
                <a:latin typeface="Microsoft Sans Serif"/>
                <a:cs typeface="Microsoft Sans Serif"/>
              </a:rPr>
              <a:t>zorundadır.</a:t>
            </a:r>
            <a:r>
              <a:rPr sz="2400" spc="484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Aksi</a:t>
            </a:r>
            <a:r>
              <a:rPr sz="2400" spc="50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halde</a:t>
            </a:r>
            <a:r>
              <a:rPr sz="2400" spc="49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staj</a:t>
            </a:r>
            <a:r>
              <a:rPr sz="2400" spc="50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yapılmış</a:t>
            </a:r>
            <a:r>
              <a:rPr sz="2400" spc="50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olsa</a:t>
            </a:r>
            <a:r>
              <a:rPr sz="2400" spc="49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dahi</a:t>
            </a:r>
            <a:r>
              <a:rPr sz="2400" spc="495" dirty="0">
                <a:latin typeface="Microsoft Sans Serif"/>
                <a:cs typeface="Microsoft Sans Serif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geçersiz sayılacaktır.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5"/>
              </a:spcBef>
              <a:buFont typeface="Microsoft Sans Serif"/>
              <a:buChar char="•"/>
            </a:pPr>
            <a:endParaRPr sz="2400">
              <a:latin typeface="Microsoft Sans Serif"/>
              <a:cs typeface="Microsoft Sans Serif"/>
            </a:endParaRPr>
          </a:p>
          <a:p>
            <a:pPr marL="215265" indent="-202565" algn="just">
              <a:lnSpc>
                <a:spcPct val="100000"/>
              </a:lnSpc>
              <a:buChar char="•"/>
              <a:tabLst>
                <a:tab pos="215265" algn="l"/>
              </a:tabLst>
            </a:pPr>
            <a:r>
              <a:rPr sz="2400" dirty="0">
                <a:latin typeface="Microsoft Sans Serif"/>
                <a:cs typeface="Microsoft Sans Serif"/>
              </a:rPr>
              <a:t>Staj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24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İş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Günü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olacak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şekilde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tek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seferde</a:t>
            </a:r>
            <a:r>
              <a:rPr sz="2400" spc="9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yapılacaktır.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Font typeface="Microsoft Sans Serif"/>
              <a:buChar char="•"/>
            </a:pPr>
            <a:endParaRPr sz="2400">
              <a:latin typeface="Microsoft Sans Serif"/>
              <a:cs typeface="Microsoft Sans Serif"/>
            </a:endParaRPr>
          </a:p>
          <a:p>
            <a:pPr marL="12700" marR="7620" indent="202565" algn="just">
              <a:lnSpc>
                <a:spcPct val="101299"/>
              </a:lnSpc>
              <a:spcBef>
                <a:spcPts val="5"/>
              </a:spcBef>
              <a:buChar char="•"/>
              <a:tabLst>
                <a:tab pos="215265" algn="l"/>
              </a:tabLst>
            </a:pPr>
            <a:r>
              <a:rPr sz="2400" dirty="0">
                <a:latin typeface="Microsoft Sans Serif"/>
                <a:cs typeface="Microsoft Sans Serif"/>
              </a:rPr>
              <a:t>Aynı</a:t>
            </a:r>
            <a:r>
              <a:rPr sz="2400" spc="57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yaz</a:t>
            </a:r>
            <a:r>
              <a:rPr sz="2400" spc="57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dönemi</a:t>
            </a:r>
            <a:r>
              <a:rPr sz="2400" spc="57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içerisinde</a:t>
            </a:r>
            <a:r>
              <a:rPr sz="2400" spc="57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her</a:t>
            </a:r>
            <a:r>
              <a:rPr sz="2400" spc="56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iki</a:t>
            </a:r>
            <a:r>
              <a:rPr sz="2400" spc="57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stajı</a:t>
            </a:r>
            <a:r>
              <a:rPr sz="2400" spc="570" dirty="0">
                <a:latin typeface="Microsoft Sans Serif"/>
                <a:cs typeface="Microsoft Sans Serif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yapacakların </a:t>
            </a:r>
            <a:r>
              <a:rPr sz="2400" dirty="0">
                <a:latin typeface="Microsoft Sans Serif"/>
                <a:cs typeface="Microsoft Sans Serif"/>
              </a:rPr>
              <a:t>planlamalarını</a:t>
            </a:r>
            <a:r>
              <a:rPr sz="2400" spc="1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Akademik</a:t>
            </a:r>
            <a:r>
              <a:rPr sz="2400" spc="9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Takvime</a:t>
            </a:r>
            <a:r>
              <a:rPr sz="2400" spc="1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göre</a:t>
            </a:r>
            <a:r>
              <a:rPr sz="2400" spc="1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yapması</a:t>
            </a:r>
            <a:r>
              <a:rPr sz="2400" spc="1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gerekmektedir.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STAJLAR</a:t>
            </a:r>
            <a:r>
              <a:rPr spc="-65" dirty="0"/>
              <a:t> </a:t>
            </a:r>
            <a:r>
              <a:rPr dirty="0"/>
              <a:t>NE</a:t>
            </a:r>
            <a:r>
              <a:rPr spc="-30" dirty="0"/>
              <a:t> </a:t>
            </a:r>
            <a:r>
              <a:rPr dirty="0"/>
              <a:t>ZAMAN</a:t>
            </a:r>
            <a:r>
              <a:rPr spc="-95" dirty="0"/>
              <a:t> </a:t>
            </a:r>
            <a:r>
              <a:rPr spc="-10" dirty="0"/>
              <a:t>YAPILIR?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510" y="1491200"/>
            <a:ext cx="8969375" cy="522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0" algn="just">
              <a:lnSpc>
                <a:spcPct val="129500"/>
              </a:lnSpc>
              <a:spcBef>
                <a:spcPts val="100"/>
              </a:spcBef>
              <a:buClr>
                <a:srgbClr val="000000"/>
              </a:buClr>
              <a:buFont typeface="Microsoft Sans Serif"/>
              <a:buChar char="•"/>
              <a:tabLst>
                <a:tab pos="209550" algn="l"/>
              </a:tabLst>
            </a:pP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8</a:t>
            </a:r>
            <a:r>
              <a:rPr sz="2200" b="1" u="sng" spc="70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yarıyıllık</a:t>
            </a:r>
            <a:r>
              <a:rPr sz="2200" b="1" u="sng" spc="65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öğrenimini</a:t>
            </a:r>
            <a:r>
              <a:rPr sz="2200" b="1" u="sng" spc="70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tamamlamış,</a:t>
            </a:r>
            <a:r>
              <a:rPr sz="2200" b="1" u="sng" spc="60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staj</a:t>
            </a:r>
            <a:r>
              <a:rPr sz="2200" b="1" u="sng" spc="50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haricinde</a:t>
            </a:r>
            <a:r>
              <a:rPr sz="2200" b="1" u="sng" spc="75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eksik</a:t>
            </a:r>
            <a:r>
              <a:rPr sz="2200" b="1" u="sng" spc="60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 </a:t>
            </a:r>
            <a:r>
              <a:rPr sz="2200" b="1" u="sng" spc="-10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dersi</a:t>
            </a:r>
            <a:r>
              <a:rPr sz="2200" b="1" spc="-10" dirty="0">
                <a:solidFill>
                  <a:srgbClr val="F74615"/>
                </a:solid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bulunmayan</a:t>
            </a:r>
            <a:r>
              <a:rPr sz="2200" b="1" u="sng" spc="15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öğrenci</a:t>
            </a:r>
            <a:r>
              <a:rPr sz="2200" b="1" u="sng" spc="25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(mezun</a:t>
            </a:r>
            <a:r>
              <a:rPr sz="2200" b="1" u="sng" spc="20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durumunda</a:t>
            </a:r>
            <a:r>
              <a:rPr sz="2200" b="1" u="sng" spc="5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olan</a:t>
            </a:r>
            <a:r>
              <a:rPr sz="2200" b="1" u="sng" spc="20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öğrenci)</a:t>
            </a:r>
            <a:r>
              <a:rPr sz="2200" dirty="0">
                <a:latin typeface="Microsoft Sans Serif"/>
                <a:cs typeface="Microsoft Sans Serif"/>
              </a:rPr>
              <a:t>,</a:t>
            </a:r>
            <a:r>
              <a:rPr sz="2200" spc="130" dirty="0"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öğrenim</a:t>
            </a:r>
            <a:r>
              <a:rPr sz="2200" u="sng" spc="10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-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yılı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içerisinde</a:t>
            </a:r>
            <a:r>
              <a:rPr sz="2200" spc="190" dirty="0"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stajlarını</a:t>
            </a:r>
            <a:r>
              <a:rPr sz="2200" u="sng" spc="2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yapabilir.</a:t>
            </a:r>
            <a:r>
              <a:rPr sz="2200" u="sng" spc="2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Bu</a:t>
            </a:r>
            <a:r>
              <a:rPr sz="2200" u="sng" spc="2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statüde</a:t>
            </a:r>
            <a:r>
              <a:rPr sz="2200" u="sng" spc="22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olan</a:t>
            </a:r>
            <a:r>
              <a:rPr sz="2200" u="sng" spc="21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öğrenciler</a:t>
            </a:r>
            <a:r>
              <a:rPr sz="2200" u="sng" spc="22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için</a:t>
            </a:r>
            <a:r>
              <a:rPr sz="2200" u="sng" spc="23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esaslar</a:t>
            </a:r>
            <a:r>
              <a:rPr sz="2200" u="sng" spc="25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-2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ve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işlem</a:t>
            </a:r>
            <a:r>
              <a:rPr sz="2200" u="heavy" spc="18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adımları</a:t>
            </a:r>
            <a:r>
              <a:rPr sz="2200" u="heavy" spc="18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‘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Mezun</a:t>
            </a:r>
            <a:r>
              <a:rPr sz="2200" b="1" u="heavy" spc="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Durumunda</a:t>
            </a:r>
            <a:r>
              <a:rPr sz="2200" b="1" u="heavy" spc="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Olan</a:t>
            </a:r>
            <a:r>
              <a:rPr sz="2200" b="1" u="heavy" spc="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Öğrencilerin</a:t>
            </a:r>
            <a:r>
              <a:rPr sz="2200" b="1" u="heavy" spc="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Dikkatine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’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başlıklı</a:t>
            </a:r>
            <a:r>
              <a:rPr sz="2200" u="sng" spc="8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slaytta</a:t>
            </a:r>
            <a:r>
              <a:rPr sz="2200" u="sng" spc="4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yer</a:t>
            </a:r>
            <a:r>
              <a:rPr sz="2200" u="sng" spc="7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almaktadır.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buFont typeface="Microsoft Sans Serif"/>
              <a:buChar char="•"/>
            </a:pPr>
            <a:endParaRPr sz="2200">
              <a:latin typeface="Microsoft Sans Serif"/>
              <a:cs typeface="Microsoft Sans Serif"/>
            </a:endParaRPr>
          </a:p>
          <a:p>
            <a:pPr marL="12700" marR="5080" indent="196215" algn="just">
              <a:lnSpc>
                <a:spcPct val="129500"/>
              </a:lnSpc>
              <a:buChar char="•"/>
              <a:tabLst>
                <a:tab pos="208915" algn="l"/>
              </a:tabLst>
            </a:pPr>
            <a:r>
              <a:rPr sz="2200" dirty="0">
                <a:latin typeface="Microsoft Sans Serif"/>
                <a:cs typeface="Microsoft Sans Serif"/>
              </a:rPr>
              <a:t>Bölümümüze</a:t>
            </a:r>
            <a:r>
              <a:rPr sz="2200" spc="200" dirty="0">
                <a:latin typeface="Microsoft Sans Serif"/>
                <a:cs typeface="Microsoft Sans Serif"/>
              </a:rPr>
              <a:t>  </a:t>
            </a:r>
            <a:r>
              <a:rPr sz="2200" b="1" dirty="0">
                <a:solidFill>
                  <a:srgbClr val="F74615"/>
                </a:solidFill>
                <a:latin typeface="Arial"/>
                <a:cs typeface="Arial"/>
              </a:rPr>
              <a:t>yatay/dikey</a:t>
            </a:r>
            <a:r>
              <a:rPr sz="2200" b="1" spc="155" dirty="0">
                <a:solidFill>
                  <a:srgbClr val="F74615"/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rgbClr val="F74615"/>
                </a:solidFill>
                <a:latin typeface="Arial"/>
                <a:cs typeface="Arial"/>
              </a:rPr>
              <a:t>geçiş</a:t>
            </a:r>
            <a:r>
              <a:rPr sz="2200" b="1" spc="170" dirty="0">
                <a:solidFill>
                  <a:srgbClr val="F74615"/>
                </a:solidFill>
                <a:latin typeface="Arial"/>
                <a:cs typeface="Arial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yoluyla</a:t>
            </a:r>
            <a:r>
              <a:rPr sz="2200" spc="20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gelen</a:t>
            </a:r>
            <a:r>
              <a:rPr sz="2200" spc="19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öğrencinin</a:t>
            </a:r>
            <a:r>
              <a:rPr sz="2200" spc="195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geldiği </a:t>
            </a:r>
            <a:r>
              <a:rPr sz="2200" dirty="0">
                <a:latin typeface="Microsoft Sans Serif"/>
                <a:cs typeface="Microsoft Sans Serif"/>
              </a:rPr>
              <a:t>fakülte</a:t>
            </a:r>
            <a:r>
              <a:rPr sz="2200" spc="2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veya</a:t>
            </a:r>
            <a:r>
              <a:rPr sz="2200" spc="27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yüksekokulda</a:t>
            </a:r>
            <a:r>
              <a:rPr sz="2200" spc="254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yapmış</a:t>
            </a:r>
            <a:r>
              <a:rPr sz="2200" spc="2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olduğu</a:t>
            </a:r>
            <a:r>
              <a:rPr sz="2200" spc="25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stajın</a:t>
            </a:r>
            <a:r>
              <a:rPr sz="2200" spc="28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kabulü,</a:t>
            </a:r>
            <a:r>
              <a:rPr sz="2200" spc="2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gelmiş</a:t>
            </a:r>
            <a:r>
              <a:rPr sz="2200" spc="27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olduğu </a:t>
            </a:r>
            <a:r>
              <a:rPr sz="2200" dirty="0">
                <a:latin typeface="Microsoft Sans Serif"/>
                <a:cs typeface="Microsoft Sans Serif"/>
              </a:rPr>
              <a:t>fakülte</a:t>
            </a:r>
            <a:r>
              <a:rPr sz="2200" spc="2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veya</a:t>
            </a:r>
            <a:r>
              <a:rPr sz="2200" spc="2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yüksek</a:t>
            </a:r>
            <a:r>
              <a:rPr sz="2200" spc="2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okuldan</a:t>
            </a:r>
            <a:r>
              <a:rPr sz="2200" spc="2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2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kabul</a:t>
            </a:r>
            <a:r>
              <a:rPr sz="2200" spc="2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yazısı</a:t>
            </a:r>
            <a:r>
              <a:rPr sz="2200" spc="2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2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2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defterini</a:t>
            </a:r>
            <a:r>
              <a:rPr sz="2200" spc="2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getirmek </a:t>
            </a:r>
            <a:r>
              <a:rPr sz="2200" dirty="0">
                <a:latin typeface="Microsoft Sans Serif"/>
                <a:cs typeface="Microsoft Sans Serif"/>
              </a:rPr>
              <a:t>suretiyle</a:t>
            </a:r>
            <a:r>
              <a:rPr sz="2200" spc="430" dirty="0">
                <a:latin typeface="Microsoft Sans Serif"/>
                <a:cs typeface="Microsoft Sans Serif"/>
              </a:rPr>
              <a:t>  </a:t>
            </a:r>
            <a:r>
              <a:rPr sz="2200" b="1" dirty="0">
                <a:latin typeface="Arial"/>
                <a:cs typeface="Arial"/>
              </a:rPr>
              <a:t>Bölüm</a:t>
            </a:r>
            <a:r>
              <a:rPr sz="2200" b="1" spc="395" dirty="0">
                <a:latin typeface="Arial"/>
                <a:cs typeface="Arial"/>
              </a:rPr>
              <a:t>  </a:t>
            </a:r>
            <a:r>
              <a:rPr sz="2200" b="1" dirty="0">
                <a:latin typeface="Arial"/>
                <a:cs typeface="Arial"/>
              </a:rPr>
              <a:t>Staj</a:t>
            </a:r>
            <a:r>
              <a:rPr sz="2200" b="1" spc="390" dirty="0">
                <a:latin typeface="Arial"/>
                <a:cs typeface="Arial"/>
              </a:rPr>
              <a:t>  </a:t>
            </a:r>
            <a:r>
              <a:rPr sz="2200" b="1" dirty="0">
                <a:latin typeface="Arial"/>
                <a:cs typeface="Arial"/>
              </a:rPr>
              <a:t>Komisyonunun</a:t>
            </a:r>
            <a:r>
              <a:rPr sz="2200" b="1" spc="400" dirty="0">
                <a:latin typeface="Arial"/>
                <a:cs typeface="Arial"/>
              </a:rPr>
              <a:t>  </a:t>
            </a:r>
            <a:r>
              <a:rPr sz="2200" b="1" dirty="0">
                <a:latin typeface="Arial"/>
                <a:cs typeface="Arial"/>
              </a:rPr>
              <a:t>kararına</a:t>
            </a:r>
            <a:r>
              <a:rPr sz="2200" b="1" spc="400" dirty="0">
                <a:latin typeface="Arial"/>
                <a:cs typeface="Arial"/>
              </a:rPr>
              <a:t>  </a:t>
            </a:r>
            <a:r>
              <a:rPr sz="2200" b="1" dirty="0">
                <a:latin typeface="Arial"/>
                <a:cs typeface="Arial"/>
              </a:rPr>
              <a:t>bağlıdır.</a:t>
            </a:r>
            <a:r>
              <a:rPr sz="2200" b="1" spc="395" dirty="0">
                <a:latin typeface="Arial"/>
                <a:cs typeface="Arial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Stajın </a:t>
            </a:r>
            <a:r>
              <a:rPr sz="2200" dirty="0">
                <a:latin typeface="Microsoft Sans Serif"/>
                <a:cs typeface="Microsoft Sans Serif"/>
              </a:rPr>
              <a:t>içeriğine</a:t>
            </a:r>
            <a:r>
              <a:rPr sz="2200" spc="204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göre</a:t>
            </a:r>
            <a:r>
              <a:rPr sz="2200" spc="210" dirty="0"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2200" b="1" spc="1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fazla</a:t>
            </a:r>
            <a:r>
              <a:rPr sz="2200" b="1" spc="1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24</a:t>
            </a:r>
            <a:r>
              <a:rPr sz="2200" b="1" spc="1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iş</a:t>
            </a:r>
            <a:r>
              <a:rPr sz="2200" b="1" spc="1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günü</a:t>
            </a:r>
            <a:r>
              <a:rPr sz="2200" b="1" spc="1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kabul</a:t>
            </a:r>
            <a:r>
              <a:rPr sz="2200" spc="2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görecek</a:t>
            </a:r>
            <a:r>
              <a:rPr sz="2200" spc="20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şekilde</a:t>
            </a:r>
            <a:r>
              <a:rPr sz="2200" spc="204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şantiye</a:t>
            </a:r>
            <a:r>
              <a:rPr sz="2200" spc="204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veya </a:t>
            </a:r>
            <a:r>
              <a:rPr sz="2200" dirty="0">
                <a:latin typeface="Microsoft Sans Serif"/>
                <a:cs typeface="Microsoft Sans Serif"/>
              </a:rPr>
              <a:t>büro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stajı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olarak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kabul </a:t>
            </a:r>
            <a:r>
              <a:rPr sz="2200" spc="-10" dirty="0">
                <a:latin typeface="Microsoft Sans Serif"/>
                <a:cs typeface="Microsoft Sans Serif"/>
              </a:rPr>
              <a:t>edilebilir.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611505"/>
          </a:xfrm>
          <a:prstGeom prst="rect">
            <a:avLst/>
          </a:prstGeom>
          <a:solidFill>
            <a:srgbClr val="E6B8B8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975"/>
              </a:spcBef>
            </a:pPr>
            <a:r>
              <a:rPr dirty="0"/>
              <a:t>ÖZEL</a:t>
            </a:r>
            <a:r>
              <a:rPr spc="-70" dirty="0"/>
              <a:t> </a:t>
            </a:r>
            <a:r>
              <a:rPr spc="-10" dirty="0"/>
              <a:t>DURUMDAKİ</a:t>
            </a:r>
            <a:r>
              <a:rPr spc="-90" dirty="0"/>
              <a:t> </a:t>
            </a:r>
            <a:r>
              <a:rPr dirty="0"/>
              <a:t>ÖĞRENCİLERİN</a:t>
            </a:r>
            <a:r>
              <a:rPr spc="-5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5" name="object 5"/>
          <p:cNvSpPr/>
          <p:nvPr/>
        </p:nvSpPr>
        <p:spPr>
          <a:xfrm>
            <a:off x="473963" y="7141464"/>
            <a:ext cx="9630410" cy="0"/>
          </a:xfrm>
          <a:custGeom>
            <a:avLst/>
            <a:gdLst/>
            <a:ahLst/>
            <a:cxnLst/>
            <a:rect l="l" t="t" r="r" b="b"/>
            <a:pathLst>
              <a:path w="9630410">
                <a:moveTo>
                  <a:pt x="0" y="0"/>
                </a:moveTo>
                <a:lnTo>
                  <a:pt x="9630156" y="0"/>
                </a:lnTo>
              </a:path>
            </a:pathLst>
          </a:custGeom>
          <a:ln w="32004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880" y="1504891"/>
            <a:ext cx="8597900" cy="5407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4629" indent="170815" algn="just">
              <a:lnSpc>
                <a:spcPct val="150500"/>
              </a:lnSpc>
              <a:spcBef>
                <a:spcPts val="95"/>
              </a:spcBef>
              <a:buChar char="•"/>
              <a:tabLst>
                <a:tab pos="183515" algn="l"/>
              </a:tabLst>
            </a:pPr>
            <a:r>
              <a:rPr sz="2200" dirty="0">
                <a:latin typeface="Microsoft Sans Serif"/>
                <a:cs typeface="Microsoft Sans Serif"/>
              </a:rPr>
              <a:t>Bölümümüzde</a:t>
            </a:r>
            <a:r>
              <a:rPr sz="2200" spc="50" dirty="0">
                <a:latin typeface="Microsoft Sans Serif"/>
                <a:cs typeface="Microsoft Sans Serif"/>
              </a:rPr>
              <a:t>  </a:t>
            </a:r>
            <a:r>
              <a:rPr sz="2200" b="1" dirty="0">
                <a:solidFill>
                  <a:srgbClr val="F74615"/>
                </a:solidFill>
                <a:latin typeface="Arial"/>
                <a:cs typeface="Arial"/>
              </a:rPr>
              <a:t>Yandal</a:t>
            </a:r>
            <a:r>
              <a:rPr sz="2200" b="1" spc="35" dirty="0">
                <a:solidFill>
                  <a:srgbClr val="F74615"/>
                </a:solidFill>
                <a:latin typeface="Arial"/>
                <a:cs typeface="Arial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programı</a:t>
            </a:r>
            <a:r>
              <a:rPr sz="2200" spc="5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ile</a:t>
            </a:r>
            <a:r>
              <a:rPr sz="2200" spc="5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öğrenim</a:t>
            </a:r>
            <a:r>
              <a:rPr sz="2200" spc="6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gören</a:t>
            </a:r>
            <a:r>
              <a:rPr sz="2200" spc="60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Fakültemiz </a:t>
            </a:r>
            <a:r>
              <a:rPr sz="2200" dirty="0">
                <a:latin typeface="Microsoft Sans Serif"/>
                <a:cs typeface="Microsoft Sans Serif"/>
              </a:rPr>
              <a:t>öğrencisi,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mezun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olabilmek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için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az</a:t>
            </a:r>
            <a:r>
              <a:rPr sz="22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12</a:t>
            </a:r>
            <a:r>
              <a:rPr sz="22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gün</a:t>
            </a:r>
            <a:r>
              <a:rPr sz="22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şantiye</a:t>
            </a:r>
            <a:r>
              <a:rPr sz="22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stajı</a:t>
            </a:r>
            <a:r>
              <a:rPr sz="22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yapmak zorundadır.</a:t>
            </a:r>
            <a:endParaRPr sz="2200">
              <a:latin typeface="Microsoft Sans Serif"/>
              <a:cs typeface="Microsoft Sans Serif"/>
            </a:endParaRPr>
          </a:p>
          <a:p>
            <a:pPr marL="12700" marR="624205" indent="170815" algn="just">
              <a:lnSpc>
                <a:spcPct val="150500"/>
              </a:lnSpc>
              <a:spcBef>
                <a:spcPts val="1330"/>
              </a:spcBef>
              <a:buChar char="•"/>
              <a:tabLst>
                <a:tab pos="183515" algn="l"/>
              </a:tabLst>
            </a:pPr>
            <a:r>
              <a:rPr sz="2200" dirty="0">
                <a:latin typeface="Microsoft Sans Serif"/>
                <a:cs typeface="Microsoft Sans Serif"/>
              </a:rPr>
              <a:t>Bölümümüzde</a:t>
            </a:r>
            <a:r>
              <a:rPr sz="2200" spc="360" dirty="0">
                <a:latin typeface="Microsoft Sans Serif"/>
                <a:cs typeface="Microsoft Sans Serif"/>
              </a:rPr>
              <a:t>  </a:t>
            </a:r>
            <a:r>
              <a:rPr sz="2200" b="1" dirty="0">
                <a:solidFill>
                  <a:srgbClr val="F74615"/>
                </a:solidFill>
                <a:latin typeface="Arial"/>
                <a:cs typeface="Arial"/>
              </a:rPr>
              <a:t>Çift</a:t>
            </a:r>
            <a:r>
              <a:rPr sz="2200" b="1" spc="340" dirty="0">
                <a:solidFill>
                  <a:srgbClr val="F74615"/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rgbClr val="F74615"/>
                </a:solidFill>
                <a:latin typeface="Arial"/>
                <a:cs typeface="Arial"/>
              </a:rPr>
              <a:t>Anadal</a:t>
            </a:r>
            <a:r>
              <a:rPr sz="2200" b="1" spc="340" dirty="0">
                <a:solidFill>
                  <a:srgbClr val="F74615"/>
                </a:solidFill>
                <a:latin typeface="Arial"/>
                <a:cs typeface="Arial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programı</a:t>
            </a:r>
            <a:r>
              <a:rPr sz="2200" spc="36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ile</a:t>
            </a:r>
            <a:r>
              <a:rPr sz="2200" spc="36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öğrenim</a:t>
            </a:r>
            <a:r>
              <a:rPr sz="2200" spc="365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gören </a:t>
            </a:r>
            <a:r>
              <a:rPr sz="2200" dirty="0">
                <a:latin typeface="Microsoft Sans Serif"/>
                <a:cs typeface="Microsoft Sans Serif"/>
              </a:rPr>
              <a:t>Fakültemiz</a:t>
            </a:r>
            <a:r>
              <a:rPr sz="2200" spc="4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öğrencisi,</a:t>
            </a:r>
            <a:r>
              <a:rPr sz="2200" spc="400" dirty="0"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2200" b="1" spc="3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az</a:t>
            </a:r>
            <a:r>
              <a:rPr sz="2200" b="1" spc="3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12</a:t>
            </a:r>
            <a:r>
              <a:rPr sz="2200" b="1" spc="3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gün</a:t>
            </a:r>
            <a:r>
              <a:rPr sz="2200" b="1" spc="3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şantiye</a:t>
            </a:r>
            <a:r>
              <a:rPr sz="2200" b="1" spc="3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stajı</a:t>
            </a:r>
            <a:r>
              <a:rPr sz="2200" b="1" spc="3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ve</a:t>
            </a:r>
            <a:r>
              <a:rPr sz="2200" b="1" spc="3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24</a:t>
            </a:r>
            <a:r>
              <a:rPr sz="2200" b="1" spc="3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0000FF"/>
                </a:solidFill>
                <a:latin typeface="Arial"/>
                <a:cs typeface="Arial"/>
              </a:rPr>
              <a:t>gün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büro</a:t>
            </a:r>
            <a:r>
              <a:rPr sz="22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0000FF"/>
                </a:solidFill>
                <a:latin typeface="Arial"/>
                <a:cs typeface="Arial"/>
              </a:rPr>
              <a:t>stajı</a:t>
            </a:r>
            <a:r>
              <a:rPr sz="2200" b="1" spc="-25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yapmak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zorundadır.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Microsoft Sans Serif"/>
              <a:buChar char="•"/>
            </a:pP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10"/>
              </a:spcBef>
              <a:buFont typeface="Microsoft Sans Serif"/>
              <a:buChar char="•"/>
            </a:pPr>
            <a:endParaRPr sz="2200">
              <a:latin typeface="Microsoft Sans Serif"/>
              <a:cs typeface="Microsoft Sans Serif"/>
            </a:endParaRPr>
          </a:p>
          <a:p>
            <a:pPr marL="12700" marR="5080" indent="163195">
              <a:lnSpc>
                <a:spcPct val="150500"/>
              </a:lnSpc>
              <a:buClr>
                <a:srgbClr val="000000"/>
              </a:buClr>
              <a:buFont typeface="Microsoft Sans Serif"/>
              <a:buChar char="•"/>
              <a:tabLst>
                <a:tab pos="175895" algn="l"/>
              </a:tabLst>
            </a:pPr>
            <a:r>
              <a:rPr sz="2200" b="1" spc="-10" dirty="0">
                <a:solidFill>
                  <a:srgbClr val="F74615"/>
                </a:solidFill>
                <a:latin typeface="Arial"/>
                <a:cs typeface="Arial"/>
              </a:rPr>
              <a:t>Fakültemiz</a:t>
            </a:r>
            <a:r>
              <a:rPr sz="2200" b="1" spc="-110" dirty="0">
                <a:solidFill>
                  <a:srgbClr val="F74615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74615"/>
                </a:solidFill>
                <a:latin typeface="Arial"/>
                <a:cs typeface="Arial"/>
              </a:rPr>
              <a:t>dışından</a:t>
            </a:r>
            <a:r>
              <a:rPr sz="2200" b="1" spc="-60" dirty="0">
                <a:solidFill>
                  <a:srgbClr val="F74615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çift</a:t>
            </a:r>
            <a:r>
              <a:rPr sz="2200" spc="-5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anadal/yandal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programı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ile</a:t>
            </a:r>
            <a:r>
              <a:rPr sz="2200" spc="-4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bölümümüzde </a:t>
            </a:r>
            <a:r>
              <a:rPr sz="2200" dirty="0">
                <a:latin typeface="Microsoft Sans Serif"/>
                <a:cs typeface="Microsoft Sans Serif"/>
              </a:rPr>
              <a:t>öğrenim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gören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öğrenci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ise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24</a:t>
            </a:r>
            <a:r>
              <a:rPr sz="22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gün</a:t>
            </a:r>
            <a:r>
              <a:rPr sz="22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şantiye</a:t>
            </a:r>
            <a:r>
              <a:rPr sz="22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stajı</a:t>
            </a:r>
            <a:r>
              <a:rPr sz="2200" b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FF"/>
                </a:solidFill>
                <a:latin typeface="Microsoft Sans Serif"/>
                <a:cs typeface="Microsoft Sans Serif"/>
              </a:rPr>
              <a:t>ve</a:t>
            </a:r>
            <a:r>
              <a:rPr sz="2200" spc="229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24</a:t>
            </a:r>
            <a:r>
              <a:rPr sz="22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gün</a:t>
            </a:r>
            <a:r>
              <a:rPr sz="22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büro</a:t>
            </a:r>
            <a:r>
              <a:rPr sz="22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stajı </a:t>
            </a:r>
            <a:r>
              <a:rPr sz="2200" b="1" spc="-10" dirty="0">
                <a:latin typeface="Arial"/>
                <a:cs typeface="Arial"/>
              </a:rPr>
              <a:t>(Tamamını)</a:t>
            </a:r>
            <a:r>
              <a:rPr sz="2200" b="1" spc="-145" dirty="0">
                <a:latin typeface="Arial"/>
                <a:cs typeface="Arial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yapmak</a:t>
            </a:r>
            <a:r>
              <a:rPr sz="2200" spc="-6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zorundadır.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E6B8B8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975"/>
              </a:spcBef>
            </a:pPr>
            <a:r>
              <a:rPr dirty="0"/>
              <a:t>ÖZEL</a:t>
            </a:r>
            <a:r>
              <a:rPr spc="-70" dirty="0"/>
              <a:t> </a:t>
            </a:r>
            <a:r>
              <a:rPr spc="-10" dirty="0"/>
              <a:t>DURUMDAKİ</a:t>
            </a:r>
            <a:r>
              <a:rPr spc="-95" dirty="0"/>
              <a:t> </a:t>
            </a:r>
            <a:r>
              <a:rPr dirty="0"/>
              <a:t>ÖĞRENCİLERİ</a:t>
            </a:r>
            <a:r>
              <a:rPr spc="-45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5" name="object 5"/>
          <p:cNvSpPr/>
          <p:nvPr/>
        </p:nvSpPr>
        <p:spPr>
          <a:xfrm>
            <a:off x="473963" y="7141464"/>
            <a:ext cx="9630410" cy="0"/>
          </a:xfrm>
          <a:custGeom>
            <a:avLst/>
            <a:gdLst/>
            <a:ahLst/>
            <a:cxnLst/>
            <a:rect l="l" t="t" r="r" b="b"/>
            <a:pathLst>
              <a:path w="9630410">
                <a:moveTo>
                  <a:pt x="0" y="0"/>
                </a:moveTo>
                <a:lnTo>
                  <a:pt x="9630156" y="0"/>
                </a:lnTo>
              </a:path>
            </a:pathLst>
          </a:custGeom>
          <a:ln w="32004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569" y="1255337"/>
            <a:ext cx="761809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105"/>
              </a:spcBef>
              <a:buSzPct val="97727"/>
              <a:buFont typeface="Calibri"/>
              <a:buChar char="•"/>
              <a:tabLst>
                <a:tab pos="234950" algn="l"/>
                <a:tab pos="2472690" algn="l"/>
                <a:tab pos="3136900" algn="l"/>
                <a:tab pos="4359910" algn="l"/>
                <a:tab pos="5010150" algn="l"/>
                <a:tab pos="6156960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Öğrencilerimizin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staj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başvuru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için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Erciyes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Üniversitesi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8612" y="1590522"/>
            <a:ext cx="174243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1530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Bilgi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Sistemi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5776" y="1590522"/>
            <a:ext cx="9753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0" dirty="0">
                <a:latin typeface="Microsoft Sans Serif"/>
                <a:cs typeface="Microsoft Sans Serif"/>
              </a:rPr>
              <a:t>linkinde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8612" y="1927351"/>
            <a:ext cx="184467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2215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bilgiler,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firma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4395" y="1590522"/>
            <a:ext cx="5810250" cy="69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480" marR="5080" indent="-145415">
              <a:lnSpc>
                <a:spcPct val="100499"/>
              </a:lnSpc>
              <a:spcBef>
                <a:spcPts val="95"/>
              </a:spcBef>
              <a:tabLst>
                <a:tab pos="1341120" algn="l"/>
                <a:tab pos="1414145" algn="l"/>
                <a:tab pos="1946910" algn="l"/>
                <a:tab pos="2689860" algn="l"/>
                <a:tab pos="2755265" algn="l"/>
                <a:tab pos="3915410" algn="l"/>
                <a:tab pos="4660900" algn="l"/>
                <a:tab pos="4720590" algn="l"/>
              </a:tabLst>
            </a:pPr>
            <a:r>
              <a:rPr sz="2200" b="1" spc="-10" dirty="0">
                <a:latin typeface="Arial"/>
                <a:cs typeface="Arial"/>
              </a:rPr>
              <a:t>(OBİSİS)</a:t>
            </a:r>
            <a:r>
              <a:rPr sz="2200" b="1" dirty="0">
                <a:latin typeface="Arial"/>
                <a:cs typeface="Arial"/>
              </a:rPr>
              <a:t>		</a:t>
            </a:r>
            <a:r>
              <a:rPr sz="2200" spc="-10" dirty="0">
                <a:latin typeface="Microsoft Sans Serif"/>
                <a:cs typeface="Microsoft Sans Serif"/>
              </a:rPr>
              <a:t>üzerinde</a:t>
            </a:r>
            <a:r>
              <a:rPr sz="2200" dirty="0">
                <a:latin typeface="Microsoft Sans Serif"/>
                <a:cs typeface="Microsoft Sans Serif"/>
              </a:rPr>
              <a:t>		</a:t>
            </a:r>
            <a:r>
              <a:rPr sz="2200" b="1" spc="-20" dirty="0">
                <a:latin typeface="Arial"/>
                <a:cs typeface="Arial"/>
              </a:rPr>
              <a:t>staj</a:t>
            </a:r>
            <a:r>
              <a:rPr sz="2200" b="1" dirty="0">
                <a:latin typeface="Arial"/>
                <a:cs typeface="Arial"/>
              </a:rPr>
              <a:t>			</a:t>
            </a:r>
            <a:r>
              <a:rPr sz="2200" spc="-10" dirty="0">
                <a:latin typeface="Microsoft Sans Serif"/>
                <a:cs typeface="Microsoft Sans Serif"/>
              </a:rPr>
              <a:t>bulunan, bilgileri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ve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staj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zamanı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gibi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bilgileri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9436" y="1255337"/>
            <a:ext cx="997585" cy="103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r">
              <a:lnSpc>
                <a:spcPct val="100200"/>
              </a:lnSpc>
              <a:spcBef>
                <a:spcPts val="100"/>
              </a:spcBef>
            </a:pPr>
            <a:r>
              <a:rPr sz="2200" spc="-25" dirty="0">
                <a:latin typeface="Microsoft Sans Serif"/>
                <a:cs typeface="Microsoft Sans Serif"/>
              </a:rPr>
              <a:t>Öğrenci </a:t>
            </a:r>
            <a:r>
              <a:rPr sz="2200" spc="-10" dirty="0">
                <a:latin typeface="Microsoft Sans Serif"/>
                <a:cs typeface="Microsoft Sans Serif"/>
              </a:rPr>
              <a:t>kişisel </a:t>
            </a:r>
            <a:r>
              <a:rPr sz="2200" spc="-20" dirty="0">
                <a:latin typeface="Microsoft Sans Serif"/>
                <a:cs typeface="Microsoft Sans Serif"/>
              </a:rPr>
              <a:t>eksiksiz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8569" y="2264180"/>
            <a:ext cx="8821420" cy="137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Microsoft Sans Serif"/>
                <a:cs typeface="Microsoft Sans Serif"/>
              </a:rPr>
              <a:t>doldurup</a:t>
            </a:r>
            <a:r>
              <a:rPr sz="2200" spc="-5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onaya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göndermesi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gerekmektedir.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2700" marR="5080" indent="-635">
              <a:lnSpc>
                <a:spcPct val="100499"/>
              </a:lnSpc>
              <a:buSzPct val="97727"/>
              <a:buFont typeface="Calibri"/>
              <a:buChar char="•"/>
              <a:tabLst>
                <a:tab pos="12700" algn="l"/>
                <a:tab pos="234315" algn="l"/>
                <a:tab pos="870585" algn="l"/>
                <a:tab pos="1033780" algn="l"/>
                <a:tab pos="1899285" algn="l"/>
                <a:tab pos="2304415" algn="l"/>
                <a:tab pos="3350260" algn="l"/>
                <a:tab pos="3821429" algn="l"/>
                <a:tab pos="4019550" algn="l"/>
                <a:tab pos="4785360" algn="l"/>
                <a:tab pos="5167630" algn="l"/>
                <a:tab pos="6484620" algn="l"/>
                <a:tab pos="6830059" algn="l"/>
                <a:tab pos="7239634" algn="l"/>
                <a:tab pos="7263765" algn="l"/>
                <a:tab pos="8473440" algn="l"/>
              </a:tabLst>
            </a:pPr>
            <a:r>
              <a:rPr sz="2200" spc="-20" dirty="0">
                <a:latin typeface="Microsoft Sans Serif"/>
                <a:cs typeface="Microsoft Sans Serif"/>
              </a:rPr>
              <a:t>	6331</a:t>
            </a:r>
            <a:r>
              <a:rPr sz="2200" dirty="0">
                <a:latin typeface="Microsoft Sans Serif"/>
                <a:cs typeface="Microsoft Sans Serif"/>
              </a:rPr>
              <a:t>		</a:t>
            </a:r>
            <a:r>
              <a:rPr sz="2200" spc="-10" dirty="0">
                <a:latin typeface="Microsoft Sans Serif"/>
                <a:cs typeface="Microsoft Sans Serif"/>
              </a:rPr>
              <a:t>Sayılı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50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İş	</a:t>
            </a:r>
            <a:r>
              <a:rPr sz="2200" spc="-10" dirty="0">
                <a:latin typeface="Microsoft Sans Serif"/>
                <a:cs typeface="Microsoft Sans Serif"/>
              </a:rPr>
              <a:t>Sağlığı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ve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Güvenliği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Kanunu'nun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2.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Maddesi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40" dirty="0">
                <a:latin typeface="Microsoft Sans Serif"/>
                <a:cs typeface="Microsoft Sans Serif"/>
              </a:rPr>
              <a:t>(1) </a:t>
            </a:r>
            <a:r>
              <a:rPr sz="2200" spc="-10" dirty="0">
                <a:latin typeface="Microsoft Sans Serif"/>
                <a:cs typeface="Microsoft Sans Serif"/>
              </a:rPr>
              <a:t>bendi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gereği;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öğrencilerimizin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staja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başlamadan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önce</a:t>
            </a:r>
            <a:r>
              <a:rPr sz="2200" dirty="0">
                <a:latin typeface="Microsoft Sans Serif"/>
                <a:cs typeface="Microsoft Sans Serif"/>
              </a:rPr>
              <a:t>		</a:t>
            </a:r>
            <a:r>
              <a:rPr sz="2200" spc="-20" dirty="0">
                <a:latin typeface="Microsoft Sans Serif"/>
                <a:cs typeface="Microsoft Sans Serif"/>
              </a:rPr>
              <a:t>sertifikasyon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8612" y="3608346"/>
            <a:ext cx="44399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49045" algn="l"/>
                <a:tab pos="1675130" algn="l"/>
                <a:tab pos="2754630" algn="l"/>
                <a:tab pos="3259454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şeklinde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İş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Sağlığı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ve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Güvenliği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8612" y="3945175"/>
            <a:ext cx="44907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8895" algn="l"/>
                <a:tab pos="2704465" algn="l"/>
                <a:tab pos="3203575" algn="l"/>
                <a:tab pos="3685540" algn="l"/>
                <a:tab pos="4137025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eğitimleri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süresince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en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az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iki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(2)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2685" y="3608346"/>
            <a:ext cx="4194175" cy="69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 marR="5080" indent="-28575">
              <a:lnSpc>
                <a:spcPct val="100499"/>
              </a:lnSpc>
              <a:spcBef>
                <a:spcPts val="95"/>
              </a:spcBef>
              <a:tabLst>
                <a:tab pos="1061085" algn="l"/>
                <a:tab pos="1080770" algn="l"/>
                <a:tab pos="1484630" algn="l"/>
                <a:tab pos="2342515" algn="l"/>
                <a:tab pos="2541905" algn="l"/>
                <a:tab pos="2847340" algn="l"/>
                <a:tab pos="3366135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Eğitimi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almaları,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ya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da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fakülte </a:t>
            </a:r>
            <a:r>
              <a:rPr sz="2200" spc="-10" dirty="0">
                <a:latin typeface="Microsoft Sans Serif"/>
                <a:cs typeface="Microsoft Sans Serif"/>
              </a:rPr>
              <a:t>dönem</a:t>
            </a:r>
            <a:r>
              <a:rPr sz="2200" dirty="0">
                <a:latin typeface="Microsoft Sans Serif"/>
                <a:cs typeface="Microsoft Sans Serif"/>
              </a:rPr>
              <a:t>		</a:t>
            </a:r>
            <a:r>
              <a:rPr sz="2200" spc="-25" dirty="0">
                <a:latin typeface="Microsoft Sans Serif"/>
                <a:cs typeface="Microsoft Sans Serif"/>
              </a:rPr>
              <a:t>İş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Sağlığı</a:t>
            </a:r>
            <a:r>
              <a:rPr sz="2200" dirty="0">
                <a:latin typeface="Microsoft Sans Serif"/>
                <a:cs typeface="Microsoft Sans Serif"/>
              </a:rPr>
              <a:t>		</a:t>
            </a:r>
            <a:r>
              <a:rPr sz="2200" spc="-25" dirty="0">
                <a:latin typeface="Microsoft Sans Serif"/>
                <a:cs typeface="Microsoft Sans Serif"/>
              </a:rPr>
              <a:t>ve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24361" y="3945175"/>
            <a:ext cx="11817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0" dirty="0">
                <a:latin typeface="Microsoft Sans Serif"/>
                <a:cs typeface="Microsoft Sans Serif"/>
              </a:rPr>
              <a:t>Güvenliği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6314" y="4282003"/>
            <a:ext cx="8829675" cy="137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  <a:tabLst>
                <a:tab pos="3526790" algn="l"/>
              </a:tabLst>
            </a:pPr>
            <a:r>
              <a:rPr sz="2200" dirty="0">
                <a:latin typeface="Microsoft Sans Serif"/>
                <a:cs typeface="Microsoft Sans Serif"/>
              </a:rPr>
              <a:t>dersini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almış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BAŞARILI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200" dirty="0">
                <a:latin typeface="Microsoft Sans Serif"/>
                <a:cs typeface="Microsoft Sans Serif"/>
              </a:rPr>
              <a:t>olmaları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gerekmektedir.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24765" marR="5080" indent="-12700">
              <a:lnSpc>
                <a:spcPct val="100499"/>
              </a:lnSpc>
              <a:buSzPct val="97727"/>
              <a:buFont typeface="Calibri"/>
              <a:buChar char="•"/>
              <a:tabLst>
                <a:tab pos="24765" algn="l"/>
                <a:tab pos="161925" algn="l"/>
                <a:tab pos="1924050" algn="l"/>
                <a:tab pos="3115945" algn="l"/>
                <a:tab pos="4478655" algn="l"/>
                <a:tab pos="5914390" algn="l"/>
                <a:tab pos="6383020" algn="l"/>
                <a:tab pos="6837045" algn="l"/>
                <a:tab pos="7308215" algn="l"/>
                <a:tab pos="8001000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	Sertifikasyon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şeklinde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alınacak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eğitimlerin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en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az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16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saat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olması gerekmektedir.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92075" rIns="0" bIns="0" rtlCol="0">
            <a:spAutoFit/>
          </a:bodyPr>
          <a:lstStyle/>
          <a:p>
            <a:pPr marL="2522220" marR="240029" indent="-1821814">
              <a:lnSpc>
                <a:spcPct val="100499"/>
              </a:lnSpc>
              <a:spcBef>
                <a:spcPts val="725"/>
              </a:spcBef>
            </a:pPr>
            <a:r>
              <a:rPr sz="2200" b="1" spc="-25" dirty="0">
                <a:latin typeface="Calibri"/>
                <a:cs typeface="Calibri"/>
              </a:rPr>
              <a:t>STAJ</a:t>
            </a:r>
            <a:r>
              <a:rPr sz="2200" b="1" spc="-114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BAŞVURUSU</a:t>
            </a:r>
            <a:r>
              <a:rPr sz="2200" b="1" spc="-1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İÇİN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GEREKEN</a:t>
            </a:r>
            <a:r>
              <a:rPr sz="2200" b="1" spc="-1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İŞLEMLER NELERDİR?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73124" y="5545835"/>
            <a:ext cx="8036559" cy="1632585"/>
            <a:chOff x="1373124" y="5545835"/>
            <a:chExt cx="8036559" cy="163258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3124" y="5611367"/>
              <a:ext cx="8036051" cy="156667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21735" y="6283451"/>
              <a:ext cx="504825" cy="588645"/>
            </a:xfrm>
            <a:custGeom>
              <a:avLst/>
              <a:gdLst/>
              <a:ahLst/>
              <a:cxnLst/>
              <a:rect l="l" t="t" r="r" b="b"/>
              <a:pathLst>
                <a:path w="504825" h="588645">
                  <a:moveTo>
                    <a:pt x="0" y="294131"/>
                  </a:moveTo>
                  <a:lnTo>
                    <a:pt x="4057" y="241097"/>
                  </a:lnTo>
                  <a:lnTo>
                    <a:pt x="15754" y="191248"/>
                  </a:lnTo>
                  <a:lnTo>
                    <a:pt x="34374" y="145400"/>
                  </a:lnTo>
                  <a:lnTo>
                    <a:pt x="59203" y="104369"/>
                  </a:lnTo>
                  <a:lnTo>
                    <a:pt x="89527" y="68970"/>
                  </a:lnTo>
                  <a:lnTo>
                    <a:pt x="124629" y="40019"/>
                  </a:lnTo>
                  <a:lnTo>
                    <a:pt x="163795" y="18329"/>
                  </a:lnTo>
                  <a:lnTo>
                    <a:pt x="206310" y="4718"/>
                  </a:lnTo>
                  <a:lnTo>
                    <a:pt x="251459" y="0"/>
                  </a:lnTo>
                  <a:lnTo>
                    <a:pt x="297062" y="4718"/>
                  </a:lnTo>
                  <a:lnTo>
                    <a:pt x="339931" y="18329"/>
                  </a:lnTo>
                  <a:lnTo>
                    <a:pt x="379363" y="40019"/>
                  </a:lnTo>
                  <a:lnTo>
                    <a:pt x="414655" y="68970"/>
                  </a:lnTo>
                  <a:lnTo>
                    <a:pt x="445106" y="104369"/>
                  </a:lnTo>
                  <a:lnTo>
                    <a:pt x="470012" y="145400"/>
                  </a:lnTo>
                  <a:lnTo>
                    <a:pt x="488672" y="191248"/>
                  </a:lnTo>
                  <a:lnTo>
                    <a:pt x="500384" y="241097"/>
                  </a:lnTo>
                  <a:lnTo>
                    <a:pt x="504443" y="294131"/>
                  </a:lnTo>
                  <a:lnTo>
                    <a:pt x="500384" y="347166"/>
                  </a:lnTo>
                  <a:lnTo>
                    <a:pt x="488672" y="397015"/>
                  </a:lnTo>
                  <a:lnTo>
                    <a:pt x="470012" y="442863"/>
                  </a:lnTo>
                  <a:lnTo>
                    <a:pt x="445106" y="483894"/>
                  </a:lnTo>
                  <a:lnTo>
                    <a:pt x="414655" y="519293"/>
                  </a:lnTo>
                  <a:lnTo>
                    <a:pt x="379363" y="548244"/>
                  </a:lnTo>
                  <a:lnTo>
                    <a:pt x="339931" y="569934"/>
                  </a:lnTo>
                  <a:lnTo>
                    <a:pt x="297062" y="583545"/>
                  </a:lnTo>
                  <a:lnTo>
                    <a:pt x="251459" y="588263"/>
                  </a:lnTo>
                  <a:lnTo>
                    <a:pt x="206310" y="583545"/>
                  </a:lnTo>
                  <a:lnTo>
                    <a:pt x="163795" y="569934"/>
                  </a:lnTo>
                  <a:lnTo>
                    <a:pt x="124629" y="548244"/>
                  </a:lnTo>
                  <a:lnTo>
                    <a:pt x="89527" y="519293"/>
                  </a:lnTo>
                  <a:lnTo>
                    <a:pt x="59203" y="483894"/>
                  </a:lnTo>
                  <a:lnTo>
                    <a:pt x="34374" y="442863"/>
                  </a:lnTo>
                  <a:lnTo>
                    <a:pt x="15754" y="397015"/>
                  </a:lnTo>
                  <a:lnTo>
                    <a:pt x="4057" y="347166"/>
                  </a:lnTo>
                  <a:lnTo>
                    <a:pt x="0" y="294131"/>
                  </a:lnTo>
                </a:path>
              </a:pathLst>
            </a:custGeom>
            <a:ln w="2743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4175" y="5559551"/>
              <a:ext cx="878205" cy="762000"/>
            </a:xfrm>
            <a:custGeom>
              <a:avLst/>
              <a:gdLst/>
              <a:ahLst/>
              <a:cxnLst/>
              <a:rect l="l" t="t" r="r" b="b"/>
              <a:pathLst>
                <a:path w="878204" h="762000">
                  <a:moveTo>
                    <a:pt x="364235" y="762000"/>
                  </a:moveTo>
                  <a:lnTo>
                    <a:pt x="0" y="745235"/>
                  </a:lnTo>
                  <a:lnTo>
                    <a:pt x="57912" y="385571"/>
                  </a:lnTo>
                  <a:lnTo>
                    <a:pt x="134112" y="480060"/>
                  </a:lnTo>
                  <a:lnTo>
                    <a:pt x="725424" y="0"/>
                  </a:lnTo>
                  <a:lnTo>
                    <a:pt x="877824" y="187451"/>
                  </a:lnTo>
                  <a:lnTo>
                    <a:pt x="288035" y="667512"/>
                  </a:lnTo>
                  <a:lnTo>
                    <a:pt x="364235" y="76200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94175" y="5559551"/>
              <a:ext cx="878205" cy="762000"/>
            </a:xfrm>
            <a:custGeom>
              <a:avLst/>
              <a:gdLst/>
              <a:ahLst/>
              <a:cxnLst/>
              <a:rect l="l" t="t" r="r" b="b"/>
              <a:pathLst>
                <a:path w="878204" h="762000">
                  <a:moveTo>
                    <a:pt x="57912" y="385571"/>
                  </a:moveTo>
                  <a:lnTo>
                    <a:pt x="134112" y="480060"/>
                  </a:lnTo>
                  <a:lnTo>
                    <a:pt x="725424" y="0"/>
                  </a:lnTo>
                  <a:lnTo>
                    <a:pt x="877824" y="187451"/>
                  </a:lnTo>
                  <a:lnTo>
                    <a:pt x="288035" y="667512"/>
                  </a:lnTo>
                  <a:lnTo>
                    <a:pt x="364235" y="762000"/>
                  </a:lnTo>
                  <a:lnTo>
                    <a:pt x="0" y="745235"/>
                  </a:lnTo>
                  <a:lnTo>
                    <a:pt x="57912" y="385571"/>
                  </a:lnTo>
                  <a:close/>
                </a:path>
              </a:pathLst>
            </a:custGeom>
            <a:ln w="2743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360" y="1787521"/>
            <a:ext cx="2395220" cy="123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7804">
              <a:lnSpc>
                <a:spcPct val="149800"/>
              </a:lnSpc>
              <a:spcBef>
                <a:spcPts val="100"/>
              </a:spcBef>
              <a:buChar char="•"/>
              <a:tabLst>
                <a:tab pos="230504" algn="l"/>
              </a:tabLst>
            </a:pPr>
            <a:r>
              <a:rPr sz="2650" spc="-10" dirty="0">
                <a:latin typeface="Microsoft Sans Serif"/>
                <a:cs typeface="Microsoft Sans Serif"/>
              </a:rPr>
              <a:t>Bölümümüzde başvurusunda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2490" y="1787521"/>
            <a:ext cx="6501765" cy="123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745">
              <a:lnSpc>
                <a:spcPct val="149800"/>
              </a:lnSpc>
              <a:spcBef>
                <a:spcPts val="100"/>
              </a:spcBef>
              <a:tabLst>
                <a:tab pos="1632585" algn="l"/>
                <a:tab pos="1662430" algn="l"/>
                <a:tab pos="2602230" algn="l"/>
                <a:tab pos="3606165" algn="l"/>
                <a:tab pos="4218940" algn="l"/>
                <a:tab pos="4538980" algn="l"/>
                <a:tab pos="5960110" algn="l"/>
              </a:tabLst>
            </a:pPr>
            <a:r>
              <a:rPr sz="2650" spc="-10" dirty="0">
                <a:latin typeface="Microsoft Sans Serif"/>
                <a:cs typeface="Microsoft Sans Serif"/>
              </a:rPr>
              <a:t>görevli</a:t>
            </a:r>
            <a:r>
              <a:rPr sz="2650" dirty="0">
                <a:latin typeface="Microsoft Sans Serif"/>
                <a:cs typeface="Microsoft Sans Serif"/>
              </a:rPr>
              <a:t>		</a:t>
            </a:r>
            <a:r>
              <a:rPr sz="2650" spc="-20" dirty="0">
                <a:latin typeface="Microsoft Sans Serif"/>
                <a:cs typeface="Microsoft Sans Serif"/>
              </a:rPr>
              <a:t>staj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10" dirty="0">
                <a:latin typeface="Microsoft Sans Serif"/>
                <a:cs typeface="Microsoft Sans Serif"/>
              </a:rPr>
              <a:t>komisyon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10" dirty="0">
                <a:latin typeface="Microsoft Sans Serif"/>
                <a:cs typeface="Microsoft Sans Serif"/>
              </a:rPr>
              <a:t>üyelerinin,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20" dirty="0">
                <a:latin typeface="Microsoft Sans Serif"/>
                <a:cs typeface="Microsoft Sans Serif"/>
              </a:rPr>
              <a:t>staj </a:t>
            </a:r>
            <a:r>
              <a:rPr sz="2650" spc="-10" dirty="0">
                <a:latin typeface="Microsoft Sans Serif"/>
                <a:cs typeface="Microsoft Sans Serif"/>
              </a:rPr>
              <a:t>bulunan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10" dirty="0">
                <a:latin typeface="Microsoft Sans Serif"/>
                <a:cs typeface="Microsoft Sans Serif"/>
              </a:rPr>
              <a:t>öğrencinin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20" dirty="0">
                <a:latin typeface="Microsoft Sans Serif"/>
                <a:cs typeface="Microsoft Sans Serif"/>
              </a:rPr>
              <a:t>staj</a:t>
            </a:r>
            <a:r>
              <a:rPr sz="2650" dirty="0">
                <a:latin typeface="Microsoft Sans Serif"/>
                <a:cs typeface="Microsoft Sans Serif"/>
              </a:rPr>
              <a:t>		</a:t>
            </a:r>
            <a:r>
              <a:rPr sz="2650" spc="-10" dirty="0">
                <a:latin typeface="Microsoft Sans Serif"/>
                <a:cs typeface="Microsoft Sans Serif"/>
              </a:rPr>
              <a:t>başvurularını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360" y="2982450"/>
            <a:ext cx="8427085" cy="188468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650" dirty="0">
                <a:latin typeface="Microsoft Sans Serif"/>
                <a:cs typeface="Microsoft Sans Serif"/>
              </a:rPr>
              <a:t>onaylamadan</a:t>
            </a:r>
            <a:r>
              <a:rPr sz="2650" spc="80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önce</a:t>
            </a:r>
            <a:r>
              <a:rPr sz="2650" spc="90" dirty="0">
                <a:latin typeface="Microsoft Sans Serif"/>
                <a:cs typeface="Microsoft Sans Serif"/>
              </a:rPr>
              <a:t> </a:t>
            </a:r>
            <a:r>
              <a:rPr sz="2650" spc="-10" dirty="0">
                <a:latin typeface="Microsoft Sans Serif"/>
                <a:cs typeface="Microsoft Sans Serif"/>
              </a:rPr>
              <a:t>öğrencinin,</a:t>
            </a:r>
            <a:endParaRPr sz="2650">
              <a:latin typeface="Microsoft Sans Serif"/>
              <a:cs typeface="Microsoft Sans Serif"/>
            </a:endParaRPr>
          </a:p>
          <a:p>
            <a:pPr marL="4072254" marR="5080" indent="-3452495">
              <a:lnSpc>
                <a:spcPct val="153200"/>
              </a:lnSpc>
              <a:spcBef>
                <a:spcPts val="15"/>
              </a:spcBef>
            </a:pP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İş</a:t>
            </a:r>
            <a:r>
              <a:rPr sz="2650" b="1" spc="6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Sağlığı</a:t>
            </a:r>
            <a:r>
              <a:rPr sz="2650" b="1" spc="-10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ve</a:t>
            </a:r>
            <a:r>
              <a:rPr sz="2650" b="1" spc="13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Güvenliği</a:t>
            </a:r>
            <a:r>
              <a:rPr sz="2650" b="1" spc="10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Eğitimi</a:t>
            </a:r>
            <a:r>
              <a:rPr sz="2650" b="1" spc="14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Katılım</a:t>
            </a:r>
            <a:r>
              <a:rPr sz="2650" b="1" spc="12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0070BF"/>
                </a:solidFill>
                <a:latin typeface="Arial"/>
                <a:cs typeface="Arial"/>
              </a:rPr>
              <a:t>Belgesini, 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ya</a:t>
            </a:r>
            <a:r>
              <a:rPr sz="2650" b="1" spc="16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spc="-25" dirty="0">
                <a:solidFill>
                  <a:srgbClr val="0070BF"/>
                </a:solidFill>
                <a:latin typeface="Arial"/>
                <a:cs typeface="Arial"/>
              </a:rPr>
              <a:t>da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555" y="4853782"/>
            <a:ext cx="5862320" cy="123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8020" marR="5080" indent="-655955">
              <a:lnSpc>
                <a:spcPct val="150200"/>
              </a:lnSpc>
              <a:spcBef>
                <a:spcPts val="95"/>
              </a:spcBef>
              <a:tabLst>
                <a:tab pos="5044440" algn="l"/>
              </a:tabLst>
            </a:pP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en</a:t>
            </a:r>
            <a:r>
              <a:rPr sz="2650" b="1" spc="12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az</a:t>
            </a:r>
            <a:r>
              <a:rPr sz="2650" b="1" spc="16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iki</a:t>
            </a:r>
            <a:r>
              <a:rPr sz="2650" b="1" spc="-11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dönem</a:t>
            </a:r>
            <a:r>
              <a:rPr sz="2650" b="1" spc="-8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İş</a:t>
            </a:r>
            <a:r>
              <a:rPr sz="2650" b="1" spc="6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0070BF"/>
                </a:solidFill>
                <a:latin typeface="Arial"/>
                <a:cs typeface="Arial"/>
              </a:rPr>
              <a:t>Sağlığı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	</a:t>
            </a:r>
            <a:r>
              <a:rPr sz="2650" b="1" spc="-25" dirty="0">
                <a:solidFill>
                  <a:srgbClr val="0070BF"/>
                </a:solidFill>
                <a:latin typeface="Arial"/>
                <a:cs typeface="Arial"/>
              </a:rPr>
              <a:t>ve 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alarak</a:t>
            </a:r>
            <a:r>
              <a:rPr sz="2650" b="1" spc="-15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70BF"/>
                </a:solidFill>
                <a:latin typeface="Arial"/>
                <a:cs typeface="Arial"/>
              </a:rPr>
              <a:t>BAŞARILI</a:t>
            </a:r>
            <a:r>
              <a:rPr sz="2650" b="1" spc="-17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0070BF"/>
                </a:solidFill>
                <a:latin typeface="Arial"/>
                <a:cs typeface="Arial"/>
              </a:rPr>
              <a:t>olduklarını</a:t>
            </a:r>
            <a:r>
              <a:rPr sz="2650" b="1" spc="-170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spc="-10" dirty="0">
                <a:solidFill>
                  <a:srgbClr val="0070BF"/>
                </a:solidFill>
                <a:latin typeface="Arial"/>
                <a:cs typeface="Arial"/>
              </a:rPr>
              <a:t>teyit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9442" y="4853782"/>
            <a:ext cx="2729230" cy="123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8020" marR="5080" indent="-655955">
              <a:lnSpc>
                <a:spcPct val="150200"/>
              </a:lnSpc>
              <a:spcBef>
                <a:spcPts val="95"/>
              </a:spcBef>
            </a:pPr>
            <a:r>
              <a:rPr sz="2650" b="1" spc="-10" dirty="0" err="1">
                <a:solidFill>
                  <a:srgbClr val="0070BF"/>
                </a:solidFill>
                <a:latin typeface="Arial"/>
                <a:cs typeface="Arial"/>
              </a:rPr>
              <a:t>Güvenliği</a:t>
            </a:r>
            <a:r>
              <a:rPr sz="2650" b="1" spc="-125" dirty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spc="-10" dirty="0" err="1" smtClean="0">
                <a:solidFill>
                  <a:srgbClr val="0070BF"/>
                </a:solidFill>
                <a:latin typeface="Arial"/>
                <a:cs typeface="Arial"/>
              </a:rPr>
              <a:t>dersini</a:t>
            </a:r>
            <a:r>
              <a:rPr sz="2650" b="1" spc="-10" dirty="0" smtClean="0">
                <a:solidFill>
                  <a:srgbClr val="0070BF"/>
                </a:solidFill>
                <a:latin typeface="Arial"/>
                <a:cs typeface="Arial"/>
              </a:rPr>
              <a:t> </a:t>
            </a:r>
            <a:r>
              <a:rPr sz="2650" b="1" spc="-10" dirty="0" err="1" smtClean="0">
                <a:solidFill>
                  <a:srgbClr val="0070BF"/>
                </a:solidFill>
                <a:latin typeface="Arial"/>
                <a:cs typeface="Arial"/>
              </a:rPr>
              <a:t>etmeleri</a:t>
            </a:r>
            <a:r>
              <a:rPr sz="2650" b="1" spc="-10" dirty="0">
                <a:solidFill>
                  <a:srgbClr val="0070BF"/>
                </a:solidFill>
                <a:latin typeface="Arial"/>
                <a:cs typeface="Arial"/>
              </a:rPr>
              <a:t>;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360" y="6281479"/>
            <a:ext cx="832739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10" dirty="0">
                <a:latin typeface="Microsoft Sans Serif"/>
                <a:cs typeface="Microsoft Sans Serif"/>
              </a:rPr>
              <a:t>akabinde</a:t>
            </a:r>
            <a:r>
              <a:rPr sz="2650" spc="-15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staj</a:t>
            </a:r>
            <a:r>
              <a:rPr sz="2650" spc="-25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başvurularını</a:t>
            </a:r>
            <a:r>
              <a:rPr sz="2650" spc="-90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onaylamaları</a:t>
            </a:r>
            <a:r>
              <a:rPr sz="2650" spc="-65" dirty="0">
                <a:latin typeface="Microsoft Sans Serif"/>
                <a:cs typeface="Microsoft Sans Serif"/>
              </a:rPr>
              <a:t> </a:t>
            </a:r>
            <a:r>
              <a:rPr sz="2650" spc="-10" dirty="0">
                <a:latin typeface="Microsoft Sans Serif"/>
                <a:cs typeface="Microsoft Sans Serif"/>
              </a:rPr>
              <a:t>gerekmektedir.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92075" rIns="0" bIns="0" rtlCol="0">
            <a:spAutoFit/>
          </a:bodyPr>
          <a:lstStyle/>
          <a:p>
            <a:pPr marL="2522220" marR="240029" indent="-1821814">
              <a:lnSpc>
                <a:spcPct val="100499"/>
              </a:lnSpc>
              <a:spcBef>
                <a:spcPts val="725"/>
              </a:spcBef>
            </a:pPr>
            <a:r>
              <a:rPr spc="-25" dirty="0"/>
              <a:t>STAJ</a:t>
            </a:r>
            <a:r>
              <a:rPr spc="-114" dirty="0"/>
              <a:t> </a:t>
            </a:r>
            <a:r>
              <a:rPr dirty="0"/>
              <a:t>BAŞVURUSU</a:t>
            </a:r>
            <a:r>
              <a:rPr spc="-110" dirty="0"/>
              <a:t> </a:t>
            </a:r>
            <a:r>
              <a:rPr dirty="0"/>
              <a:t>İÇİN</a:t>
            </a:r>
            <a:r>
              <a:rPr spc="-55" dirty="0"/>
              <a:t> </a:t>
            </a:r>
            <a:r>
              <a:rPr dirty="0"/>
              <a:t>GEREKEN</a:t>
            </a:r>
            <a:r>
              <a:rPr spc="-120" dirty="0"/>
              <a:t> </a:t>
            </a:r>
            <a:r>
              <a:rPr spc="-10" dirty="0"/>
              <a:t>İŞLEMLER NELERDİR?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7914" y="2187914"/>
            <a:ext cx="44513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20" dirty="0">
                <a:latin typeface="Microsoft Sans Serif"/>
                <a:cs typeface="Microsoft Sans Serif"/>
              </a:rPr>
              <a:t>için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272" y="1502207"/>
            <a:ext cx="8074025" cy="239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Microsoft Sans Serif"/>
                <a:cs typeface="Microsoft Sans Serif"/>
              </a:rPr>
              <a:t>Başvuru</a:t>
            </a:r>
            <a:r>
              <a:rPr sz="2200" spc="-5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onayı</a:t>
            </a:r>
            <a:r>
              <a:rPr sz="2200" spc="-5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için</a:t>
            </a:r>
            <a:r>
              <a:rPr sz="2200" spc="-7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OBİSİS</a:t>
            </a:r>
            <a:r>
              <a:rPr sz="2200" spc="-7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başvurusu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sonrası;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513715" marR="5080" indent="-501650">
              <a:lnSpc>
                <a:spcPct val="100499"/>
              </a:lnSpc>
              <a:spcBef>
                <a:spcPts val="5"/>
              </a:spcBef>
              <a:buClr>
                <a:srgbClr val="FF0000"/>
              </a:buClr>
              <a:buAutoNum type="arabicPeriod"/>
              <a:tabLst>
                <a:tab pos="513715" algn="l"/>
                <a:tab pos="1551305" algn="l"/>
                <a:tab pos="2883535" algn="l"/>
                <a:tab pos="4450715" algn="l"/>
                <a:tab pos="6158230" algn="l"/>
                <a:tab pos="7061200" algn="l"/>
              </a:tabLst>
            </a:pPr>
            <a:r>
              <a:rPr sz="2200" dirty="0">
                <a:latin typeface="Microsoft Sans Serif"/>
                <a:cs typeface="Microsoft Sans Serif"/>
              </a:rPr>
              <a:t>İş</a:t>
            </a:r>
            <a:r>
              <a:rPr sz="2200" spc="114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Sağlığı</a:t>
            </a:r>
            <a:r>
              <a:rPr sz="2200" spc="1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1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Güvenliği</a:t>
            </a:r>
            <a:r>
              <a:rPr sz="2200" spc="15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dersi</a:t>
            </a:r>
            <a:r>
              <a:rPr sz="2200" spc="1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aldıklarına</a:t>
            </a:r>
            <a:r>
              <a:rPr sz="2200" spc="1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1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13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yapmak uygun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yarıyılda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olduklarını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belgelemek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adına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OBİSİS’ </a:t>
            </a:r>
            <a:r>
              <a:rPr sz="2200" dirty="0">
                <a:latin typeface="Microsoft Sans Serif"/>
                <a:cs typeface="Microsoft Sans Serif"/>
              </a:rPr>
              <a:t>alacakları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TRANSKRİPT’i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0"/>
              </a:spcBef>
              <a:buClr>
                <a:srgbClr val="FF0000"/>
              </a:buClr>
              <a:buFont typeface="Microsoft Sans Serif"/>
              <a:buAutoNum type="arabicPeriod"/>
            </a:pPr>
            <a:endParaRPr sz="2200">
              <a:latin typeface="Microsoft Sans Serif"/>
              <a:cs typeface="Microsoft Sans Serif"/>
            </a:endParaRPr>
          </a:p>
          <a:p>
            <a:pPr marL="513715" indent="-501015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513715" algn="l"/>
                <a:tab pos="1873885" algn="l"/>
                <a:tab pos="2454275" algn="l"/>
                <a:tab pos="4142104" algn="l"/>
                <a:tab pos="5278120" algn="l"/>
                <a:tab pos="5844540" algn="l"/>
                <a:tab pos="6817359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OBİSİS’in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staj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bölümünden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başvuru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için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gerekli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olan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61285" y="2524743"/>
            <a:ext cx="4146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25" dirty="0">
                <a:latin typeface="Microsoft Sans Serif"/>
                <a:cs typeface="Microsoft Sans Serif"/>
              </a:rPr>
              <a:t>ten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7914" y="3533723"/>
            <a:ext cx="89852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0" dirty="0">
                <a:latin typeface="Microsoft Sans Serif"/>
                <a:cs typeface="Microsoft Sans Serif"/>
              </a:rPr>
              <a:t>bilgileri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932" y="3870415"/>
            <a:ext cx="9232900" cy="2849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35940" algn="ctr">
              <a:lnSpc>
                <a:spcPct val="100000"/>
              </a:lnSpc>
              <a:spcBef>
                <a:spcPts val="105"/>
              </a:spcBef>
              <a:tabLst>
                <a:tab pos="1252855" algn="l"/>
                <a:tab pos="2145030" algn="l"/>
                <a:tab pos="3166745" algn="l"/>
                <a:tab pos="4293870" algn="l"/>
                <a:tab pos="6545580" algn="l"/>
                <a:tab pos="7807325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girdikten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sonra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oluşan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OBİSİS</a:t>
            </a:r>
            <a:r>
              <a:rPr sz="22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BAŞVURU</a:t>
            </a:r>
            <a:r>
              <a:rPr sz="22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FORMU’</a:t>
            </a:r>
            <a:r>
              <a:rPr sz="22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nu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234440" marR="1790064" indent="-1270" algn="ctr">
              <a:lnSpc>
                <a:spcPct val="100000"/>
              </a:lnSpc>
              <a:spcBef>
                <a:spcPts val="5"/>
              </a:spcBef>
              <a:tabLst>
                <a:tab pos="3238500" algn="l"/>
                <a:tab pos="3544570" algn="l"/>
                <a:tab pos="5323840" algn="l"/>
                <a:tab pos="6152515" algn="l"/>
              </a:tabLst>
            </a:pPr>
            <a:r>
              <a:rPr sz="2650" dirty="0">
                <a:latin typeface="Microsoft Sans Serif"/>
                <a:cs typeface="Microsoft Sans Serif"/>
              </a:rPr>
              <a:t>Staj</a:t>
            </a:r>
            <a:r>
              <a:rPr sz="2650" spc="65" dirty="0">
                <a:latin typeface="Microsoft Sans Serif"/>
                <a:cs typeface="Microsoft Sans Serif"/>
              </a:rPr>
              <a:t> </a:t>
            </a:r>
            <a:r>
              <a:rPr sz="2650" spc="-10" dirty="0">
                <a:latin typeface="Microsoft Sans Serif"/>
                <a:cs typeface="Microsoft Sans Serif"/>
              </a:rPr>
              <a:t>komisyon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10" dirty="0">
                <a:latin typeface="Microsoft Sans Serif"/>
                <a:cs typeface="Microsoft Sans Serif"/>
              </a:rPr>
              <a:t>üyelerine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20" dirty="0">
                <a:solidFill>
                  <a:srgbClr val="0000FF"/>
                </a:solidFill>
                <a:latin typeface="Microsoft Sans Serif"/>
                <a:cs typeface="Microsoft Sans Serif"/>
              </a:rPr>
              <a:t>mail</a:t>
            </a:r>
            <a:r>
              <a:rPr sz="2650" dirty="0">
                <a:solidFill>
                  <a:srgbClr val="0000FF"/>
                </a:solidFill>
                <a:latin typeface="Microsoft Sans Serif"/>
                <a:cs typeface="Microsoft Sans Serif"/>
              </a:rPr>
              <a:t>	</a:t>
            </a:r>
            <a:r>
              <a:rPr sz="265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yoluyla </a:t>
            </a:r>
            <a:r>
              <a:rPr sz="26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eruinsaatstajkomisyonu@gmail.com</a:t>
            </a:r>
            <a:r>
              <a:rPr sz="265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650" spc="-10" dirty="0">
                <a:latin typeface="Microsoft Sans Serif"/>
                <a:cs typeface="Microsoft Sans Serif"/>
              </a:rPr>
              <a:t>adresine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10" dirty="0">
                <a:latin typeface="Microsoft Sans Serif"/>
                <a:cs typeface="Microsoft Sans Serif"/>
              </a:rPr>
              <a:t>gönderilmesi</a:t>
            </a:r>
            <a:r>
              <a:rPr sz="2650" spc="-165" dirty="0">
                <a:latin typeface="Microsoft Sans Serif"/>
                <a:cs typeface="Microsoft Sans Serif"/>
              </a:rPr>
              <a:t> </a:t>
            </a:r>
            <a:r>
              <a:rPr sz="2650" spc="-10" dirty="0">
                <a:latin typeface="Microsoft Sans Serif"/>
                <a:cs typeface="Microsoft Sans Serif"/>
              </a:rPr>
              <a:t>gerekmektedir.</a:t>
            </a:r>
            <a:endParaRPr sz="26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600"/>
              </a:lnSpc>
              <a:spcBef>
                <a:spcPts val="1025"/>
              </a:spcBef>
              <a:tabLst>
                <a:tab pos="1381125" algn="l"/>
                <a:tab pos="2772410" algn="l"/>
                <a:tab pos="3375025" algn="l"/>
                <a:tab pos="5186680" algn="l"/>
                <a:tab pos="5873750" algn="l"/>
                <a:tab pos="6913880" algn="l"/>
                <a:tab pos="7814309" algn="l"/>
              </a:tabLst>
            </a:pPr>
            <a:r>
              <a:rPr sz="2650" spc="-10" dirty="0">
                <a:latin typeface="Microsoft Sans Serif"/>
                <a:cs typeface="Microsoft Sans Serif"/>
              </a:rPr>
              <a:t>*</a:t>
            </a:r>
            <a:r>
              <a:rPr sz="2200" spc="-10" dirty="0">
                <a:latin typeface="Microsoft Sans Serif"/>
                <a:cs typeface="Microsoft Sans Serif"/>
              </a:rPr>
              <a:t>Belirtilen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evrakların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staj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komisyonuna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mail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yoluyla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teslim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edilmemesi </a:t>
            </a:r>
            <a:r>
              <a:rPr sz="2200" dirty="0">
                <a:latin typeface="Microsoft Sans Serif"/>
                <a:cs typeface="Microsoft Sans Serif"/>
              </a:rPr>
              <a:t>halinde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öğrencilerin</a:t>
            </a:r>
            <a:r>
              <a:rPr sz="2200" dirty="0">
                <a:latin typeface="Microsoft Sans Serif"/>
                <a:cs typeface="Microsoft Sans Serif"/>
              </a:rPr>
              <a:t> yaptıkları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0000"/>
                </a:solidFill>
                <a:latin typeface="Microsoft Sans Serif"/>
                <a:cs typeface="Microsoft Sans Serif"/>
              </a:rPr>
              <a:t>başvurularına</a:t>
            </a:r>
            <a:r>
              <a:rPr sz="2200" spc="-8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0000"/>
                </a:solidFill>
                <a:latin typeface="Microsoft Sans Serif"/>
                <a:cs typeface="Microsoft Sans Serif"/>
              </a:rPr>
              <a:t>onay</a:t>
            </a:r>
            <a:r>
              <a:rPr sz="2200" spc="-1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verilmeyecektir</a:t>
            </a:r>
            <a:r>
              <a:rPr sz="2200" spc="-10" dirty="0"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04139" rIns="0" bIns="0" rtlCol="0">
            <a:spAutoFit/>
          </a:bodyPr>
          <a:lstStyle/>
          <a:p>
            <a:pPr marL="2284095" marR="454025" indent="-1819910">
              <a:lnSpc>
                <a:spcPct val="100499"/>
              </a:lnSpc>
              <a:spcBef>
                <a:spcPts val="819"/>
              </a:spcBef>
            </a:pPr>
            <a:r>
              <a:rPr spc="-25" dirty="0"/>
              <a:t>STAJ</a:t>
            </a:r>
            <a:r>
              <a:rPr spc="-114" dirty="0"/>
              <a:t> </a:t>
            </a:r>
            <a:r>
              <a:rPr dirty="0"/>
              <a:t>BAŞVURUSU</a:t>
            </a:r>
            <a:r>
              <a:rPr spc="-125" dirty="0"/>
              <a:t> </a:t>
            </a:r>
            <a:r>
              <a:rPr dirty="0"/>
              <a:t>İÇİN</a:t>
            </a:r>
            <a:r>
              <a:rPr spc="-40" dirty="0"/>
              <a:t> </a:t>
            </a:r>
            <a:r>
              <a:rPr dirty="0"/>
              <a:t>GEREKEN</a:t>
            </a:r>
            <a:r>
              <a:rPr spc="-80" dirty="0"/>
              <a:t> </a:t>
            </a:r>
            <a:r>
              <a:rPr spc="-10" dirty="0"/>
              <a:t>BELGELER NELERDİR?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4231" y="394715"/>
            <a:ext cx="5829300" cy="867410"/>
          </a:xfrm>
          <a:custGeom>
            <a:avLst/>
            <a:gdLst/>
            <a:ahLst/>
            <a:cxnLst/>
            <a:rect l="l" t="t" r="r" b="b"/>
            <a:pathLst>
              <a:path w="5829300" h="867410">
                <a:moveTo>
                  <a:pt x="5829300" y="867155"/>
                </a:moveTo>
                <a:lnTo>
                  <a:pt x="0" y="867155"/>
                </a:lnTo>
                <a:lnTo>
                  <a:pt x="0" y="0"/>
                </a:lnTo>
                <a:lnTo>
                  <a:pt x="5829300" y="0"/>
                </a:lnTo>
                <a:lnTo>
                  <a:pt x="5829300" y="86715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1975" marR="5080" indent="-1819910">
              <a:lnSpc>
                <a:spcPct val="100499"/>
              </a:lnSpc>
              <a:spcBef>
                <a:spcPts val="95"/>
              </a:spcBef>
            </a:pPr>
            <a:r>
              <a:rPr spc="-25" dirty="0"/>
              <a:t>STAJ</a:t>
            </a:r>
            <a:r>
              <a:rPr spc="-114" dirty="0"/>
              <a:t> </a:t>
            </a:r>
            <a:r>
              <a:rPr dirty="0"/>
              <a:t>BAŞVURUSU</a:t>
            </a:r>
            <a:r>
              <a:rPr spc="-125" dirty="0"/>
              <a:t> </a:t>
            </a:r>
            <a:r>
              <a:rPr dirty="0"/>
              <a:t>İÇİN</a:t>
            </a:r>
            <a:r>
              <a:rPr spc="-40" dirty="0"/>
              <a:t> </a:t>
            </a:r>
            <a:r>
              <a:rPr dirty="0"/>
              <a:t>GEREKEN</a:t>
            </a:r>
            <a:r>
              <a:rPr spc="-80" dirty="0"/>
              <a:t> </a:t>
            </a:r>
            <a:r>
              <a:rPr spc="-10" dirty="0"/>
              <a:t>BELGELER NELERDİR?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009643" y="963168"/>
            <a:ext cx="6152515" cy="5965190"/>
            <a:chOff x="4009643" y="963168"/>
            <a:chExt cx="6152515" cy="59651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8551" y="963168"/>
              <a:ext cx="4983480" cy="59649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85844" y="1520951"/>
              <a:ext cx="5549265" cy="2502535"/>
            </a:xfrm>
            <a:custGeom>
              <a:avLst/>
              <a:gdLst/>
              <a:ahLst/>
              <a:cxnLst/>
              <a:rect l="l" t="t" r="r" b="b"/>
              <a:pathLst>
                <a:path w="5549265" h="2502535">
                  <a:moveTo>
                    <a:pt x="1238999" y="428244"/>
                  </a:moveTo>
                  <a:lnTo>
                    <a:pt x="1211567" y="428244"/>
                  </a:lnTo>
                  <a:lnTo>
                    <a:pt x="1211567" y="512064"/>
                  </a:lnTo>
                  <a:lnTo>
                    <a:pt x="1238999" y="512064"/>
                  </a:lnTo>
                  <a:lnTo>
                    <a:pt x="1238999" y="428244"/>
                  </a:lnTo>
                  <a:close/>
                </a:path>
                <a:path w="5549265" h="2502535">
                  <a:moveTo>
                    <a:pt x="1255776" y="2292108"/>
                  </a:moveTo>
                  <a:lnTo>
                    <a:pt x="1228331" y="2292108"/>
                  </a:lnTo>
                  <a:lnTo>
                    <a:pt x="1228331" y="2375916"/>
                  </a:lnTo>
                  <a:lnTo>
                    <a:pt x="1255776" y="2375916"/>
                  </a:lnTo>
                  <a:lnTo>
                    <a:pt x="1255776" y="2292108"/>
                  </a:lnTo>
                  <a:close/>
                </a:path>
                <a:path w="5549265" h="2502535">
                  <a:moveTo>
                    <a:pt x="1255776" y="2180856"/>
                  </a:moveTo>
                  <a:lnTo>
                    <a:pt x="1228331" y="2180856"/>
                  </a:lnTo>
                  <a:lnTo>
                    <a:pt x="1228331" y="2264676"/>
                  </a:lnTo>
                  <a:lnTo>
                    <a:pt x="1255776" y="2264676"/>
                  </a:lnTo>
                  <a:lnTo>
                    <a:pt x="1255776" y="2180856"/>
                  </a:lnTo>
                  <a:close/>
                </a:path>
                <a:path w="5549265" h="2502535">
                  <a:moveTo>
                    <a:pt x="1255776" y="2068068"/>
                  </a:moveTo>
                  <a:lnTo>
                    <a:pt x="1228331" y="2068068"/>
                  </a:lnTo>
                  <a:lnTo>
                    <a:pt x="1228331" y="2151900"/>
                  </a:lnTo>
                  <a:lnTo>
                    <a:pt x="1255776" y="2151900"/>
                  </a:lnTo>
                  <a:lnTo>
                    <a:pt x="1255776" y="2068068"/>
                  </a:lnTo>
                  <a:close/>
                </a:path>
                <a:path w="5549265" h="2502535">
                  <a:moveTo>
                    <a:pt x="1255776" y="1956816"/>
                  </a:moveTo>
                  <a:lnTo>
                    <a:pt x="1228331" y="1956816"/>
                  </a:lnTo>
                  <a:lnTo>
                    <a:pt x="1228331" y="2040648"/>
                  </a:lnTo>
                  <a:lnTo>
                    <a:pt x="1255776" y="2040648"/>
                  </a:lnTo>
                  <a:lnTo>
                    <a:pt x="1255776" y="1956816"/>
                  </a:lnTo>
                  <a:close/>
                </a:path>
                <a:path w="5549265" h="2502535">
                  <a:moveTo>
                    <a:pt x="1255776" y="1844052"/>
                  </a:moveTo>
                  <a:lnTo>
                    <a:pt x="1228331" y="1844052"/>
                  </a:lnTo>
                  <a:lnTo>
                    <a:pt x="1228331" y="1927860"/>
                  </a:lnTo>
                  <a:lnTo>
                    <a:pt x="1255776" y="1927860"/>
                  </a:lnTo>
                  <a:lnTo>
                    <a:pt x="1255776" y="1844052"/>
                  </a:lnTo>
                  <a:close/>
                </a:path>
                <a:path w="5549265" h="2502535">
                  <a:moveTo>
                    <a:pt x="1255776" y="1732800"/>
                  </a:moveTo>
                  <a:lnTo>
                    <a:pt x="1228331" y="1732800"/>
                  </a:lnTo>
                  <a:lnTo>
                    <a:pt x="1228331" y="1816608"/>
                  </a:lnTo>
                  <a:lnTo>
                    <a:pt x="1255776" y="1816608"/>
                  </a:lnTo>
                  <a:lnTo>
                    <a:pt x="1255776" y="1732800"/>
                  </a:lnTo>
                  <a:close/>
                </a:path>
                <a:path w="5549265" h="2502535">
                  <a:moveTo>
                    <a:pt x="1255776" y="1620024"/>
                  </a:moveTo>
                  <a:lnTo>
                    <a:pt x="1228331" y="1620024"/>
                  </a:lnTo>
                  <a:lnTo>
                    <a:pt x="1228331" y="1703832"/>
                  </a:lnTo>
                  <a:lnTo>
                    <a:pt x="1255776" y="1703832"/>
                  </a:lnTo>
                  <a:lnTo>
                    <a:pt x="1255776" y="1620024"/>
                  </a:lnTo>
                  <a:close/>
                </a:path>
                <a:path w="5549265" h="2502535">
                  <a:moveTo>
                    <a:pt x="1255776" y="1508760"/>
                  </a:moveTo>
                  <a:lnTo>
                    <a:pt x="1228331" y="1508760"/>
                  </a:lnTo>
                  <a:lnTo>
                    <a:pt x="1228331" y="1592592"/>
                  </a:lnTo>
                  <a:lnTo>
                    <a:pt x="1255776" y="1592592"/>
                  </a:lnTo>
                  <a:lnTo>
                    <a:pt x="1255776" y="1508760"/>
                  </a:lnTo>
                  <a:close/>
                </a:path>
                <a:path w="5549265" h="2502535">
                  <a:moveTo>
                    <a:pt x="1255776" y="1395984"/>
                  </a:moveTo>
                  <a:lnTo>
                    <a:pt x="1228331" y="1395984"/>
                  </a:lnTo>
                  <a:lnTo>
                    <a:pt x="1228331" y="1479816"/>
                  </a:lnTo>
                  <a:lnTo>
                    <a:pt x="1255776" y="1479816"/>
                  </a:lnTo>
                  <a:lnTo>
                    <a:pt x="1255776" y="1395984"/>
                  </a:lnTo>
                  <a:close/>
                </a:path>
                <a:path w="5549265" h="2502535">
                  <a:moveTo>
                    <a:pt x="1255776" y="1284732"/>
                  </a:moveTo>
                  <a:lnTo>
                    <a:pt x="1228331" y="1284732"/>
                  </a:lnTo>
                  <a:lnTo>
                    <a:pt x="1228331" y="1368552"/>
                  </a:lnTo>
                  <a:lnTo>
                    <a:pt x="1255776" y="1368552"/>
                  </a:lnTo>
                  <a:lnTo>
                    <a:pt x="1255776" y="1284732"/>
                  </a:lnTo>
                  <a:close/>
                </a:path>
                <a:path w="5549265" h="2502535">
                  <a:moveTo>
                    <a:pt x="1255776" y="1171968"/>
                  </a:moveTo>
                  <a:lnTo>
                    <a:pt x="1228331" y="1171968"/>
                  </a:lnTo>
                  <a:lnTo>
                    <a:pt x="1228331" y="1255776"/>
                  </a:lnTo>
                  <a:lnTo>
                    <a:pt x="1255776" y="1255776"/>
                  </a:lnTo>
                  <a:lnTo>
                    <a:pt x="1255776" y="1171968"/>
                  </a:lnTo>
                  <a:close/>
                </a:path>
                <a:path w="5549265" h="2502535">
                  <a:moveTo>
                    <a:pt x="1255776" y="1060716"/>
                  </a:moveTo>
                  <a:lnTo>
                    <a:pt x="1228331" y="1060716"/>
                  </a:lnTo>
                  <a:lnTo>
                    <a:pt x="1228331" y="1144524"/>
                  </a:lnTo>
                  <a:lnTo>
                    <a:pt x="1255776" y="1144524"/>
                  </a:lnTo>
                  <a:lnTo>
                    <a:pt x="1255776" y="1060716"/>
                  </a:lnTo>
                  <a:close/>
                </a:path>
                <a:path w="5549265" h="2502535">
                  <a:moveTo>
                    <a:pt x="1255776" y="947940"/>
                  </a:moveTo>
                  <a:lnTo>
                    <a:pt x="1228331" y="947940"/>
                  </a:lnTo>
                  <a:lnTo>
                    <a:pt x="1228331" y="1031748"/>
                  </a:lnTo>
                  <a:lnTo>
                    <a:pt x="1255776" y="1031748"/>
                  </a:lnTo>
                  <a:lnTo>
                    <a:pt x="1255776" y="947940"/>
                  </a:lnTo>
                  <a:close/>
                </a:path>
                <a:path w="5549265" h="2502535">
                  <a:moveTo>
                    <a:pt x="1255776" y="836688"/>
                  </a:moveTo>
                  <a:lnTo>
                    <a:pt x="1228331" y="836688"/>
                  </a:lnTo>
                  <a:lnTo>
                    <a:pt x="1228331" y="920508"/>
                  </a:lnTo>
                  <a:lnTo>
                    <a:pt x="1255776" y="920508"/>
                  </a:lnTo>
                  <a:lnTo>
                    <a:pt x="1255776" y="836688"/>
                  </a:lnTo>
                  <a:close/>
                </a:path>
                <a:path w="5549265" h="2502535">
                  <a:moveTo>
                    <a:pt x="1261872" y="588264"/>
                  </a:moveTo>
                  <a:lnTo>
                    <a:pt x="1254252" y="547116"/>
                  </a:lnTo>
                  <a:lnTo>
                    <a:pt x="1238999" y="550024"/>
                  </a:lnTo>
                  <a:lnTo>
                    <a:pt x="1238999" y="539496"/>
                  </a:lnTo>
                  <a:lnTo>
                    <a:pt x="1211567" y="539496"/>
                  </a:lnTo>
                  <a:lnTo>
                    <a:pt x="1211567" y="555231"/>
                  </a:lnTo>
                  <a:lnTo>
                    <a:pt x="120484" y="762508"/>
                  </a:lnTo>
                  <a:lnTo>
                    <a:pt x="112776" y="720852"/>
                  </a:lnTo>
                  <a:lnTo>
                    <a:pt x="0" y="806196"/>
                  </a:lnTo>
                  <a:lnTo>
                    <a:pt x="135636" y="844296"/>
                  </a:lnTo>
                  <a:lnTo>
                    <a:pt x="128854" y="807720"/>
                  </a:lnTo>
                  <a:lnTo>
                    <a:pt x="128104" y="803656"/>
                  </a:lnTo>
                  <a:lnTo>
                    <a:pt x="1211567" y="597827"/>
                  </a:lnTo>
                  <a:lnTo>
                    <a:pt x="1211567" y="624840"/>
                  </a:lnTo>
                  <a:lnTo>
                    <a:pt x="1238999" y="624840"/>
                  </a:lnTo>
                  <a:lnTo>
                    <a:pt x="1238999" y="592620"/>
                  </a:lnTo>
                  <a:lnTo>
                    <a:pt x="1261872" y="588264"/>
                  </a:lnTo>
                  <a:close/>
                </a:path>
                <a:path w="5549265" h="2502535">
                  <a:moveTo>
                    <a:pt x="1263396" y="198120"/>
                  </a:moveTo>
                  <a:lnTo>
                    <a:pt x="573239" y="39662"/>
                  </a:lnTo>
                  <a:lnTo>
                    <a:pt x="574281" y="35052"/>
                  </a:lnTo>
                  <a:lnTo>
                    <a:pt x="582168" y="0"/>
                  </a:lnTo>
                  <a:lnTo>
                    <a:pt x="445008" y="32004"/>
                  </a:lnTo>
                  <a:lnTo>
                    <a:pt x="554736" y="121920"/>
                  </a:lnTo>
                  <a:lnTo>
                    <a:pt x="563981" y="80784"/>
                  </a:lnTo>
                  <a:lnTo>
                    <a:pt x="1254252" y="239268"/>
                  </a:lnTo>
                  <a:lnTo>
                    <a:pt x="1263396" y="198120"/>
                  </a:lnTo>
                  <a:close/>
                </a:path>
                <a:path w="5549265" h="2502535">
                  <a:moveTo>
                    <a:pt x="1271003" y="722376"/>
                  </a:moveTo>
                  <a:lnTo>
                    <a:pt x="1238999" y="722376"/>
                  </a:lnTo>
                  <a:lnTo>
                    <a:pt x="1238999" y="652272"/>
                  </a:lnTo>
                  <a:lnTo>
                    <a:pt x="1211567" y="652272"/>
                  </a:lnTo>
                  <a:lnTo>
                    <a:pt x="1211567" y="736092"/>
                  </a:lnTo>
                  <a:lnTo>
                    <a:pt x="1225283" y="736092"/>
                  </a:lnTo>
                  <a:lnTo>
                    <a:pt x="1225283" y="749808"/>
                  </a:lnTo>
                  <a:lnTo>
                    <a:pt x="1271003" y="749808"/>
                  </a:lnTo>
                  <a:lnTo>
                    <a:pt x="1271003" y="736092"/>
                  </a:lnTo>
                  <a:lnTo>
                    <a:pt x="1271003" y="722376"/>
                  </a:lnTo>
                  <a:close/>
                </a:path>
                <a:path w="5549265" h="2502535">
                  <a:moveTo>
                    <a:pt x="1309103" y="385572"/>
                  </a:moveTo>
                  <a:lnTo>
                    <a:pt x="1225283" y="385572"/>
                  </a:lnTo>
                  <a:lnTo>
                    <a:pt x="1225283" y="414528"/>
                  </a:lnTo>
                  <a:lnTo>
                    <a:pt x="1309103" y="414528"/>
                  </a:lnTo>
                  <a:lnTo>
                    <a:pt x="1309103" y="385572"/>
                  </a:lnTo>
                  <a:close/>
                </a:path>
                <a:path w="5549265" h="2502535">
                  <a:moveTo>
                    <a:pt x="1316736" y="2474976"/>
                  </a:moveTo>
                  <a:lnTo>
                    <a:pt x="1255776" y="2474976"/>
                  </a:lnTo>
                  <a:lnTo>
                    <a:pt x="1255776" y="2404884"/>
                  </a:lnTo>
                  <a:lnTo>
                    <a:pt x="1228331" y="2404884"/>
                  </a:lnTo>
                  <a:lnTo>
                    <a:pt x="1228331" y="2488692"/>
                  </a:lnTo>
                  <a:lnTo>
                    <a:pt x="1242060" y="2488692"/>
                  </a:lnTo>
                  <a:lnTo>
                    <a:pt x="1242060" y="2502408"/>
                  </a:lnTo>
                  <a:lnTo>
                    <a:pt x="1316736" y="2502408"/>
                  </a:lnTo>
                  <a:lnTo>
                    <a:pt x="1316736" y="2488692"/>
                  </a:lnTo>
                  <a:lnTo>
                    <a:pt x="1316736" y="2474976"/>
                  </a:lnTo>
                  <a:close/>
                </a:path>
                <a:path w="5549265" h="2502535">
                  <a:moveTo>
                    <a:pt x="1324356" y="792492"/>
                  </a:moveTo>
                  <a:lnTo>
                    <a:pt x="1234440" y="792492"/>
                  </a:lnTo>
                  <a:lnTo>
                    <a:pt x="1228331" y="798588"/>
                  </a:lnTo>
                  <a:lnTo>
                    <a:pt x="1228331" y="807720"/>
                  </a:lnTo>
                  <a:lnTo>
                    <a:pt x="1254252" y="807720"/>
                  </a:lnTo>
                  <a:lnTo>
                    <a:pt x="1242060" y="819912"/>
                  </a:lnTo>
                  <a:lnTo>
                    <a:pt x="1324356" y="819912"/>
                  </a:lnTo>
                  <a:lnTo>
                    <a:pt x="1324356" y="807720"/>
                  </a:lnTo>
                  <a:lnTo>
                    <a:pt x="1324356" y="806208"/>
                  </a:lnTo>
                  <a:lnTo>
                    <a:pt x="1324356" y="792492"/>
                  </a:lnTo>
                  <a:close/>
                </a:path>
                <a:path w="5549265" h="2502535">
                  <a:moveTo>
                    <a:pt x="1383779" y="722376"/>
                  </a:moveTo>
                  <a:lnTo>
                    <a:pt x="1299959" y="722376"/>
                  </a:lnTo>
                  <a:lnTo>
                    <a:pt x="1299959" y="749808"/>
                  </a:lnTo>
                  <a:lnTo>
                    <a:pt x="1383779" y="749808"/>
                  </a:lnTo>
                  <a:lnTo>
                    <a:pt x="1383779" y="722376"/>
                  </a:lnTo>
                  <a:close/>
                </a:path>
                <a:path w="5549265" h="2502535">
                  <a:moveTo>
                    <a:pt x="1420355" y="385572"/>
                  </a:moveTo>
                  <a:lnTo>
                    <a:pt x="1336535" y="385572"/>
                  </a:lnTo>
                  <a:lnTo>
                    <a:pt x="1336535" y="414528"/>
                  </a:lnTo>
                  <a:lnTo>
                    <a:pt x="1420355" y="414528"/>
                  </a:lnTo>
                  <a:lnTo>
                    <a:pt x="1420355" y="385572"/>
                  </a:lnTo>
                  <a:close/>
                </a:path>
                <a:path w="5549265" h="2502535">
                  <a:moveTo>
                    <a:pt x="1427988" y="2474976"/>
                  </a:moveTo>
                  <a:lnTo>
                    <a:pt x="1344168" y="2474976"/>
                  </a:lnTo>
                  <a:lnTo>
                    <a:pt x="1344168" y="2502408"/>
                  </a:lnTo>
                  <a:lnTo>
                    <a:pt x="1427988" y="2502408"/>
                  </a:lnTo>
                  <a:lnTo>
                    <a:pt x="1427988" y="2474976"/>
                  </a:lnTo>
                  <a:close/>
                </a:path>
                <a:path w="5549265" h="2502535">
                  <a:moveTo>
                    <a:pt x="1435608" y="792492"/>
                  </a:moveTo>
                  <a:lnTo>
                    <a:pt x="1351788" y="792492"/>
                  </a:lnTo>
                  <a:lnTo>
                    <a:pt x="1351788" y="819912"/>
                  </a:lnTo>
                  <a:lnTo>
                    <a:pt x="1435608" y="819912"/>
                  </a:lnTo>
                  <a:lnTo>
                    <a:pt x="1435608" y="792492"/>
                  </a:lnTo>
                  <a:close/>
                </a:path>
                <a:path w="5549265" h="2502535">
                  <a:moveTo>
                    <a:pt x="1495031" y="722376"/>
                  </a:moveTo>
                  <a:lnTo>
                    <a:pt x="1411211" y="722376"/>
                  </a:lnTo>
                  <a:lnTo>
                    <a:pt x="1411211" y="749808"/>
                  </a:lnTo>
                  <a:lnTo>
                    <a:pt x="1495031" y="749808"/>
                  </a:lnTo>
                  <a:lnTo>
                    <a:pt x="1495031" y="722376"/>
                  </a:lnTo>
                  <a:close/>
                </a:path>
                <a:path w="5549265" h="2502535">
                  <a:moveTo>
                    <a:pt x="1533131" y="385572"/>
                  </a:moveTo>
                  <a:lnTo>
                    <a:pt x="1449311" y="385572"/>
                  </a:lnTo>
                  <a:lnTo>
                    <a:pt x="1449311" y="414528"/>
                  </a:lnTo>
                  <a:lnTo>
                    <a:pt x="1533131" y="414528"/>
                  </a:lnTo>
                  <a:lnTo>
                    <a:pt x="1533131" y="385572"/>
                  </a:lnTo>
                  <a:close/>
                </a:path>
                <a:path w="5549265" h="2502535">
                  <a:moveTo>
                    <a:pt x="1540751" y="2474976"/>
                  </a:moveTo>
                  <a:lnTo>
                    <a:pt x="1456944" y="2474976"/>
                  </a:lnTo>
                  <a:lnTo>
                    <a:pt x="1456944" y="2502408"/>
                  </a:lnTo>
                  <a:lnTo>
                    <a:pt x="1540751" y="2502408"/>
                  </a:lnTo>
                  <a:lnTo>
                    <a:pt x="1540751" y="2474976"/>
                  </a:lnTo>
                  <a:close/>
                </a:path>
                <a:path w="5549265" h="2502535">
                  <a:moveTo>
                    <a:pt x="1548384" y="792492"/>
                  </a:moveTo>
                  <a:lnTo>
                    <a:pt x="1464551" y="792492"/>
                  </a:lnTo>
                  <a:lnTo>
                    <a:pt x="1464551" y="819912"/>
                  </a:lnTo>
                  <a:lnTo>
                    <a:pt x="1548384" y="819912"/>
                  </a:lnTo>
                  <a:lnTo>
                    <a:pt x="1548384" y="792492"/>
                  </a:lnTo>
                  <a:close/>
                </a:path>
                <a:path w="5549265" h="2502535">
                  <a:moveTo>
                    <a:pt x="1607807" y="722376"/>
                  </a:moveTo>
                  <a:lnTo>
                    <a:pt x="1523987" y="722376"/>
                  </a:lnTo>
                  <a:lnTo>
                    <a:pt x="1523987" y="749808"/>
                  </a:lnTo>
                  <a:lnTo>
                    <a:pt x="1607807" y="749808"/>
                  </a:lnTo>
                  <a:lnTo>
                    <a:pt x="1607807" y="722376"/>
                  </a:lnTo>
                  <a:close/>
                </a:path>
                <a:path w="5549265" h="2502535">
                  <a:moveTo>
                    <a:pt x="1644383" y="385572"/>
                  </a:moveTo>
                  <a:lnTo>
                    <a:pt x="1560563" y="385572"/>
                  </a:lnTo>
                  <a:lnTo>
                    <a:pt x="1560563" y="414528"/>
                  </a:lnTo>
                  <a:lnTo>
                    <a:pt x="1644383" y="414528"/>
                  </a:lnTo>
                  <a:lnTo>
                    <a:pt x="1644383" y="385572"/>
                  </a:lnTo>
                  <a:close/>
                </a:path>
                <a:path w="5549265" h="2502535">
                  <a:moveTo>
                    <a:pt x="1652016" y="2474976"/>
                  </a:moveTo>
                  <a:lnTo>
                    <a:pt x="1568183" y="2474976"/>
                  </a:lnTo>
                  <a:lnTo>
                    <a:pt x="1568183" y="2502408"/>
                  </a:lnTo>
                  <a:lnTo>
                    <a:pt x="1652016" y="2502408"/>
                  </a:lnTo>
                  <a:lnTo>
                    <a:pt x="1652016" y="2474976"/>
                  </a:lnTo>
                  <a:close/>
                </a:path>
                <a:path w="5549265" h="2502535">
                  <a:moveTo>
                    <a:pt x="1659636" y="792492"/>
                  </a:moveTo>
                  <a:lnTo>
                    <a:pt x="1575816" y="792492"/>
                  </a:lnTo>
                  <a:lnTo>
                    <a:pt x="1575816" y="819912"/>
                  </a:lnTo>
                  <a:lnTo>
                    <a:pt x="1659636" y="819912"/>
                  </a:lnTo>
                  <a:lnTo>
                    <a:pt x="1659636" y="792492"/>
                  </a:lnTo>
                  <a:close/>
                </a:path>
                <a:path w="5549265" h="2502535">
                  <a:moveTo>
                    <a:pt x="1719059" y="722376"/>
                  </a:moveTo>
                  <a:lnTo>
                    <a:pt x="1635239" y="722376"/>
                  </a:lnTo>
                  <a:lnTo>
                    <a:pt x="1635239" y="749808"/>
                  </a:lnTo>
                  <a:lnTo>
                    <a:pt x="1719059" y="749808"/>
                  </a:lnTo>
                  <a:lnTo>
                    <a:pt x="1719059" y="722376"/>
                  </a:lnTo>
                  <a:close/>
                </a:path>
                <a:path w="5549265" h="2502535">
                  <a:moveTo>
                    <a:pt x="1757159" y="385572"/>
                  </a:moveTo>
                  <a:lnTo>
                    <a:pt x="1673339" y="385572"/>
                  </a:lnTo>
                  <a:lnTo>
                    <a:pt x="1673339" y="414528"/>
                  </a:lnTo>
                  <a:lnTo>
                    <a:pt x="1757159" y="414528"/>
                  </a:lnTo>
                  <a:lnTo>
                    <a:pt x="1757159" y="385572"/>
                  </a:lnTo>
                  <a:close/>
                </a:path>
                <a:path w="5549265" h="2502535">
                  <a:moveTo>
                    <a:pt x="1764792" y="2474976"/>
                  </a:moveTo>
                  <a:lnTo>
                    <a:pt x="1680972" y="2474976"/>
                  </a:lnTo>
                  <a:lnTo>
                    <a:pt x="1680972" y="2502408"/>
                  </a:lnTo>
                  <a:lnTo>
                    <a:pt x="1764792" y="2502408"/>
                  </a:lnTo>
                  <a:lnTo>
                    <a:pt x="1764792" y="2474976"/>
                  </a:lnTo>
                  <a:close/>
                </a:path>
                <a:path w="5549265" h="2502535">
                  <a:moveTo>
                    <a:pt x="1772399" y="792492"/>
                  </a:moveTo>
                  <a:lnTo>
                    <a:pt x="1688592" y="792492"/>
                  </a:lnTo>
                  <a:lnTo>
                    <a:pt x="1688592" y="819912"/>
                  </a:lnTo>
                  <a:lnTo>
                    <a:pt x="1772399" y="819912"/>
                  </a:lnTo>
                  <a:lnTo>
                    <a:pt x="1772399" y="792492"/>
                  </a:lnTo>
                  <a:close/>
                </a:path>
                <a:path w="5549265" h="2502535">
                  <a:moveTo>
                    <a:pt x="1831835" y="722376"/>
                  </a:moveTo>
                  <a:lnTo>
                    <a:pt x="1748015" y="722376"/>
                  </a:lnTo>
                  <a:lnTo>
                    <a:pt x="1748015" y="749808"/>
                  </a:lnTo>
                  <a:lnTo>
                    <a:pt x="1831835" y="749808"/>
                  </a:lnTo>
                  <a:lnTo>
                    <a:pt x="1831835" y="722376"/>
                  </a:lnTo>
                  <a:close/>
                </a:path>
                <a:path w="5549265" h="2502535">
                  <a:moveTo>
                    <a:pt x="1869935" y="385572"/>
                  </a:moveTo>
                  <a:lnTo>
                    <a:pt x="1784591" y="385572"/>
                  </a:lnTo>
                  <a:lnTo>
                    <a:pt x="1784591" y="414528"/>
                  </a:lnTo>
                  <a:lnTo>
                    <a:pt x="1869935" y="414528"/>
                  </a:lnTo>
                  <a:lnTo>
                    <a:pt x="1869935" y="385572"/>
                  </a:lnTo>
                  <a:close/>
                </a:path>
                <a:path w="5549265" h="2502535">
                  <a:moveTo>
                    <a:pt x="1876044" y="2474976"/>
                  </a:moveTo>
                  <a:lnTo>
                    <a:pt x="1792224" y="2474976"/>
                  </a:lnTo>
                  <a:lnTo>
                    <a:pt x="1792224" y="2502408"/>
                  </a:lnTo>
                  <a:lnTo>
                    <a:pt x="1876044" y="2502408"/>
                  </a:lnTo>
                  <a:lnTo>
                    <a:pt x="1876044" y="2474976"/>
                  </a:lnTo>
                  <a:close/>
                </a:path>
                <a:path w="5549265" h="2502535">
                  <a:moveTo>
                    <a:pt x="1883651" y="792492"/>
                  </a:moveTo>
                  <a:lnTo>
                    <a:pt x="1799844" y="792492"/>
                  </a:lnTo>
                  <a:lnTo>
                    <a:pt x="1799844" y="819912"/>
                  </a:lnTo>
                  <a:lnTo>
                    <a:pt x="1883651" y="819912"/>
                  </a:lnTo>
                  <a:lnTo>
                    <a:pt x="1883651" y="792492"/>
                  </a:lnTo>
                  <a:close/>
                </a:path>
                <a:path w="5549265" h="2502535">
                  <a:moveTo>
                    <a:pt x="1943087" y="722376"/>
                  </a:moveTo>
                  <a:lnTo>
                    <a:pt x="1859267" y="722376"/>
                  </a:lnTo>
                  <a:lnTo>
                    <a:pt x="1859267" y="749808"/>
                  </a:lnTo>
                  <a:lnTo>
                    <a:pt x="1943087" y="749808"/>
                  </a:lnTo>
                  <a:lnTo>
                    <a:pt x="1943087" y="722376"/>
                  </a:lnTo>
                  <a:close/>
                </a:path>
                <a:path w="5549265" h="2502535">
                  <a:moveTo>
                    <a:pt x="1981187" y="385572"/>
                  </a:moveTo>
                  <a:lnTo>
                    <a:pt x="1897367" y="385572"/>
                  </a:lnTo>
                  <a:lnTo>
                    <a:pt x="1897367" y="414528"/>
                  </a:lnTo>
                  <a:lnTo>
                    <a:pt x="1981187" y="414528"/>
                  </a:lnTo>
                  <a:lnTo>
                    <a:pt x="1981187" y="385572"/>
                  </a:lnTo>
                  <a:close/>
                </a:path>
                <a:path w="5549265" h="2502535">
                  <a:moveTo>
                    <a:pt x="1988820" y="2474976"/>
                  </a:moveTo>
                  <a:lnTo>
                    <a:pt x="1905000" y="2474976"/>
                  </a:lnTo>
                  <a:lnTo>
                    <a:pt x="1905000" y="2502408"/>
                  </a:lnTo>
                  <a:lnTo>
                    <a:pt x="1988820" y="2502408"/>
                  </a:lnTo>
                  <a:lnTo>
                    <a:pt x="1988820" y="2474976"/>
                  </a:lnTo>
                  <a:close/>
                </a:path>
                <a:path w="5549265" h="2502535">
                  <a:moveTo>
                    <a:pt x="1996440" y="792492"/>
                  </a:moveTo>
                  <a:lnTo>
                    <a:pt x="1912620" y="792492"/>
                  </a:lnTo>
                  <a:lnTo>
                    <a:pt x="1912620" y="819912"/>
                  </a:lnTo>
                  <a:lnTo>
                    <a:pt x="1996440" y="819912"/>
                  </a:lnTo>
                  <a:lnTo>
                    <a:pt x="1996440" y="792492"/>
                  </a:lnTo>
                  <a:close/>
                </a:path>
                <a:path w="5549265" h="2502535">
                  <a:moveTo>
                    <a:pt x="2055863" y="722376"/>
                  </a:moveTo>
                  <a:lnTo>
                    <a:pt x="1972043" y="722376"/>
                  </a:lnTo>
                  <a:lnTo>
                    <a:pt x="1972043" y="749808"/>
                  </a:lnTo>
                  <a:lnTo>
                    <a:pt x="2055863" y="749808"/>
                  </a:lnTo>
                  <a:lnTo>
                    <a:pt x="2055863" y="722376"/>
                  </a:lnTo>
                  <a:close/>
                </a:path>
                <a:path w="5549265" h="2502535">
                  <a:moveTo>
                    <a:pt x="2093963" y="385572"/>
                  </a:moveTo>
                  <a:lnTo>
                    <a:pt x="2008619" y="385572"/>
                  </a:lnTo>
                  <a:lnTo>
                    <a:pt x="2008619" y="414528"/>
                  </a:lnTo>
                  <a:lnTo>
                    <a:pt x="2093963" y="414528"/>
                  </a:lnTo>
                  <a:lnTo>
                    <a:pt x="2093963" y="385572"/>
                  </a:lnTo>
                  <a:close/>
                </a:path>
                <a:path w="5549265" h="2502535">
                  <a:moveTo>
                    <a:pt x="2100072" y="2474976"/>
                  </a:moveTo>
                  <a:lnTo>
                    <a:pt x="2016252" y="2474976"/>
                  </a:lnTo>
                  <a:lnTo>
                    <a:pt x="2016252" y="2502408"/>
                  </a:lnTo>
                  <a:lnTo>
                    <a:pt x="2100072" y="2502408"/>
                  </a:lnTo>
                  <a:lnTo>
                    <a:pt x="2100072" y="2474976"/>
                  </a:lnTo>
                  <a:close/>
                </a:path>
                <a:path w="5549265" h="2502535">
                  <a:moveTo>
                    <a:pt x="2109216" y="792492"/>
                  </a:moveTo>
                  <a:lnTo>
                    <a:pt x="2023872" y="792492"/>
                  </a:lnTo>
                  <a:lnTo>
                    <a:pt x="2023872" y="819912"/>
                  </a:lnTo>
                  <a:lnTo>
                    <a:pt x="2109216" y="819912"/>
                  </a:lnTo>
                  <a:lnTo>
                    <a:pt x="2109216" y="792492"/>
                  </a:lnTo>
                  <a:close/>
                </a:path>
                <a:path w="5549265" h="2502535">
                  <a:moveTo>
                    <a:pt x="2167115" y="722376"/>
                  </a:moveTo>
                  <a:lnTo>
                    <a:pt x="2083295" y="722376"/>
                  </a:lnTo>
                  <a:lnTo>
                    <a:pt x="2083295" y="749808"/>
                  </a:lnTo>
                  <a:lnTo>
                    <a:pt x="2167115" y="749808"/>
                  </a:lnTo>
                  <a:lnTo>
                    <a:pt x="2167115" y="722376"/>
                  </a:lnTo>
                  <a:close/>
                </a:path>
                <a:path w="5549265" h="2502535">
                  <a:moveTo>
                    <a:pt x="2205215" y="385572"/>
                  </a:moveTo>
                  <a:lnTo>
                    <a:pt x="2121395" y="385572"/>
                  </a:lnTo>
                  <a:lnTo>
                    <a:pt x="2121395" y="414528"/>
                  </a:lnTo>
                  <a:lnTo>
                    <a:pt x="2205215" y="414528"/>
                  </a:lnTo>
                  <a:lnTo>
                    <a:pt x="2205215" y="385572"/>
                  </a:lnTo>
                  <a:close/>
                </a:path>
                <a:path w="5549265" h="2502535">
                  <a:moveTo>
                    <a:pt x="2212848" y="2474976"/>
                  </a:moveTo>
                  <a:lnTo>
                    <a:pt x="2129015" y="2474976"/>
                  </a:lnTo>
                  <a:lnTo>
                    <a:pt x="2129015" y="2502408"/>
                  </a:lnTo>
                  <a:lnTo>
                    <a:pt x="2212848" y="2502408"/>
                  </a:lnTo>
                  <a:lnTo>
                    <a:pt x="2212848" y="2474976"/>
                  </a:lnTo>
                  <a:close/>
                </a:path>
                <a:path w="5549265" h="2502535">
                  <a:moveTo>
                    <a:pt x="2220468" y="792492"/>
                  </a:moveTo>
                  <a:lnTo>
                    <a:pt x="2136648" y="792492"/>
                  </a:lnTo>
                  <a:lnTo>
                    <a:pt x="2136648" y="819912"/>
                  </a:lnTo>
                  <a:lnTo>
                    <a:pt x="2220468" y="819912"/>
                  </a:lnTo>
                  <a:lnTo>
                    <a:pt x="2220468" y="792492"/>
                  </a:lnTo>
                  <a:close/>
                </a:path>
                <a:path w="5549265" h="2502535">
                  <a:moveTo>
                    <a:pt x="2279891" y="722376"/>
                  </a:moveTo>
                  <a:lnTo>
                    <a:pt x="2196071" y="722376"/>
                  </a:lnTo>
                  <a:lnTo>
                    <a:pt x="2196071" y="749808"/>
                  </a:lnTo>
                  <a:lnTo>
                    <a:pt x="2279891" y="749808"/>
                  </a:lnTo>
                  <a:lnTo>
                    <a:pt x="2279891" y="722376"/>
                  </a:lnTo>
                  <a:close/>
                </a:path>
                <a:path w="5549265" h="2502535">
                  <a:moveTo>
                    <a:pt x="2317991" y="385572"/>
                  </a:moveTo>
                  <a:lnTo>
                    <a:pt x="2232647" y="385572"/>
                  </a:lnTo>
                  <a:lnTo>
                    <a:pt x="2232647" y="414528"/>
                  </a:lnTo>
                  <a:lnTo>
                    <a:pt x="2317991" y="414528"/>
                  </a:lnTo>
                  <a:lnTo>
                    <a:pt x="2317991" y="385572"/>
                  </a:lnTo>
                  <a:close/>
                </a:path>
                <a:path w="5549265" h="2502535">
                  <a:moveTo>
                    <a:pt x="2324100" y="2474976"/>
                  </a:moveTo>
                  <a:lnTo>
                    <a:pt x="2240267" y="2474976"/>
                  </a:lnTo>
                  <a:lnTo>
                    <a:pt x="2240267" y="2502408"/>
                  </a:lnTo>
                  <a:lnTo>
                    <a:pt x="2324100" y="2502408"/>
                  </a:lnTo>
                  <a:lnTo>
                    <a:pt x="2324100" y="2474976"/>
                  </a:lnTo>
                  <a:close/>
                </a:path>
                <a:path w="5549265" h="2502535">
                  <a:moveTo>
                    <a:pt x="2333244" y="792492"/>
                  </a:moveTo>
                  <a:lnTo>
                    <a:pt x="2247900" y="792492"/>
                  </a:lnTo>
                  <a:lnTo>
                    <a:pt x="2247900" y="819912"/>
                  </a:lnTo>
                  <a:lnTo>
                    <a:pt x="2333244" y="819912"/>
                  </a:lnTo>
                  <a:lnTo>
                    <a:pt x="2333244" y="792492"/>
                  </a:lnTo>
                  <a:close/>
                </a:path>
                <a:path w="5549265" h="2502535">
                  <a:moveTo>
                    <a:pt x="2391143" y="722376"/>
                  </a:moveTo>
                  <a:lnTo>
                    <a:pt x="2307323" y="722376"/>
                  </a:lnTo>
                  <a:lnTo>
                    <a:pt x="2307323" y="749808"/>
                  </a:lnTo>
                  <a:lnTo>
                    <a:pt x="2391143" y="749808"/>
                  </a:lnTo>
                  <a:lnTo>
                    <a:pt x="2391143" y="722376"/>
                  </a:lnTo>
                  <a:close/>
                </a:path>
                <a:path w="5549265" h="2502535">
                  <a:moveTo>
                    <a:pt x="2429243" y="385572"/>
                  </a:moveTo>
                  <a:lnTo>
                    <a:pt x="2345423" y="385572"/>
                  </a:lnTo>
                  <a:lnTo>
                    <a:pt x="2345423" y="414528"/>
                  </a:lnTo>
                  <a:lnTo>
                    <a:pt x="2429243" y="414528"/>
                  </a:lnTo>
                  <a:lnTo>
                    <a:pt x="2429243" y="385572"/>
                  </a:lnTo>
                  <a:close/>
                </a:path>
                <a:path w="5549265" h="2502535">
                  <a:moveTo>
                    <a:pt x="2436876" y="2474976"/>
                  </a:moveTo>
                  <a:lnTo>
                    <a:pt x="2353056" y="2474976"/>
                  </a:lnTo>
                  <a:lnTo>
                    <a:pt x="2353056" y="2502408"/>
                  </a:lnTo>
                  <a:lnTo>
                    <a:pt x="2436876" y="2502408"/>
                  </a:lnTo>
                  <a:lnTo>
                    <a:pt x="2436876" y="2474976"/>
                  </a:lnTo>
                  <a:close/>
                </a:path>
                <a:path w="5549265" h="2502535">
                  <a:moveTo>
                    <a:pt x="2444483" y="792492"/>
                  </a:moveTo>
                  <a:lnTo>
                    <a:pt x="2360676" y="792492"/>
                  </a:lnTo>
                  <a:lnTo>
                    <a:pt x="2360676" y="819912"/>
                  </a:lnTo>
                  <a:lnTo>
                    <a:pt x="2444483" y="819912"/>
                  </a:lnTo>
                  <a:lnTo>
                    <a:pt x="2444483" y="792492"/>
                  </a:lnTo>
                  <a:close/>
                </a:path>
                <a:path w="5549265" h="2502535">
                  <a:moveTo>
                    <a:pt x="2503919" y="722376"/>
                  </a:moveTo>
                  <a:lnTo>
                    <a:pt x="2420099" y="722376"/>
                  </a:lnTo>
                  <a:lnTo>
                    <a:pt x="2420099" y="749808"/>
                  </a:lnTo>
                  <a:lnTo>
                    <a:pt x="2503919" y="749808"/>
                  </a:lnTo>
                  <a:lnTo>
                    <a:pt x="2503919" y="722376"/>
                  </a:lnTo>
                  <a:close/>
                </a:path>
                <a:path w="5549265" h="2502535">
                  <a:moveTo>
                    <a:pt x="2542019" y="385572"/>
                  </a:moveTo>
                  <a:lnTo>
                    <a:pt x="2456675" y="385572"/>
                  </a:lnTo>
                  <a:lnTo>
                    <a:pt x="2456675" y="414528"/>
                  </a:lnTo>
                  <a:lnTo>
                    <a:pt x="2542019" y="414528"/>
                  </a:lnTo>
                  <a:lnTo>
                    <a:pt x="2542019" y="385572"/>
                  </a:lnTo>
                  <a:close/>
                </a:path>
                <a:path w="5549265" h="2502535">
                  <a:moveTo>
                    <a:pt x="2548128" y="2474976"/>
                  </a:moveTo>
                  <a:lnTo>
                    <a:pt x="2464308" y="2474976"/>
                  </a:lnTo>
                  <a:lnTo>
                    <a:pt x="2464308" y="2502408"/>
                  </a:lnTo>
                  <a:lnTo>
                    <a:pt x="2548128" y="2502408"/>
                  </a:lnTo>
                  <a:lnTo>
                    <a:pt x="2548128" y="2474976"/>
                  </a:lnTo>
                  <a:close/>
                </a:path>
                <a:path w="5549265" h="2502535">
                  <a:moveTo>
                    <a:pt x="2557272" y="792492"/>
                  </a:moveTo>
                  <a:lnTo>
                    <a:pt x="2471928" y="792492"/>
                  </a:lnTo>
                  <a:lnTo>
                    <a:pt x="2471928" y="819912"/>
                  </a:lnTo>
                  <a:lnTo>
                    <a:pt x="2557272" y="819912"/>
                  </a:lnTo>
                  <a:lnTo>
                    <a:pt x="2557272" y="792492"/>
                  </a:lnTo>
                  <a:close/>
                </a:path>
                <a:path w="5549265" h="2502535">
                  <a:moveTo>
                    <a:pt x="2615171" y="722376"/>
                  </a:moveTo>
                  <a:lnTo>
                    <a:pt x="2531351" y="722376"/>
                  </a:lnTo>
                  <a:lnTo>
                    <a:pt x="2531351" y="749808"/>
                  </a:lnTo>
                  <a:lnTo>
                    <a:pt x="2615171" y="749808"/>
                  </a:lnTo>
                  <a:lnTo>
                    <a:pt x="2615171" y="722376"/>
                  </a:lnTo>
                  <a:close/>
                </a:path>
                <a:path w="5549265" h="2502535">
                  <a:moveTo>
                    <a:pt x="2653271" y="385572"/>
                  </a:moveTo>
                  <a:lnTo>
                    <a:pt x="2569451" y="385572"/>
                  </a:lnTo>
                  <a:lnTo>
                    <a:pt x="2569451" y="414528"/>
                  </a:lnTo>
                  <a:lnTo>
                    <a:pt x="2653271" y="414528"/>
                  </a:lnTo>
                  <a:lnTo>
                    <a:pt x="2653271" y="385572"/>
                  </a:lnTo>
                  <a:close/>
                </a:path>
                <a:path w="5549265" h="2502535">
                  <a:moveTo>
                    <a:pt x="2660904" y="2474976"/>
                  </a:moveTo>
                  <a:lnTo>
                    <a:pt x="2577084" y="2474976"/>
                  </a:lnTo>
                  <a:lnTo>
                    <a:pt x="2577084" y="2502408"/>
                  </a:lnTo>
                  <a:lnTo>
                    <a:pt x="2660904" y="2502408"/>
                  </a:lnTo>
                  <a:lnTo>
                    <a:pt x="2660904" y="2474976"/>
                  </a:lnTo>
                  <a:close/>
                </a:path>
                <a:path w="5549265" h="2502535">
                  <a:moveTo>
                    <a:pt x="2668524" y="792492"/>
                  </a:moveTo>
                  <a:lnTo>
                    <a:pt x="2584704" y="792492"/>
                  </a:lnTo>
                  <a:lnTo>
                    <a:pt x="2584704" y="819912"/>
                  </a:lnTo>
                  <a:lnTo>
                    <a:pt x="2668524" y="819912"/>
                  </a:lnTo>
                  <a:lnTo>
                    <a:pt x="2668524" y="792492"/>
                  </a:lnTo>
                  <a:close/>
                </a:path>
                <a:path w="5549265" h="2502535">
                  <a:moveTo>
                    <a:pt x="2727947" y="722376"/>
                  </a:moveTo>
                  <a:lnTo>
                    <a:pt x="2644127" y="722376"/>
                  </a:lnTo>
                  <a:lnTo>
                    <a:pt x="2644127" y="749808"/>
                  </a:lnTo>
                  <a:lnTo>
                    <a:pt x="2727947" y="749808"/>
                  </a:lnTo>
                  <a:lnTo>
                    <a:pt x="2727947" y="722376"/>
                  </a:lnTo>
                  <a:close/>
                </a:path>
                <a:path w="5549265" h="2502535">
                  <a:moveTo>
                    <a:pt x="2766047" y="385572"/>
                  </a:moveTo>
                  <a:lnTo>
                    <a:pt x="2680703" y="385572"/>
                  </a:lnTo>
                  <a:lnTo>
                    <a:pt x="2680703" y="414528"/>
                  </a:lnTo>
                  <a:lnTo>
                    <a:pt x="2766047" y="414528"/>
                  </a:lnTo>
                  <a:lnTo>
                    <a:pt x="2766047" y="385572"/>
                  </a:lnTo>
                  <a:close/>
                </a:path>
                <a:path w="5549265" h="2502535">
                  <a:moveTo>
                    <a:pt x="2772156" y="2474976"/>
                  </a:moveTo>
                  <a:lnTo>
                    <a:pt x="2688336" y="2474976"/>
                  </a:lnTo>
                  <a:lnTo>
                    <a:pt x="2688336" y="2502408"/>
                  </a:lnTo>
                  <a:lnTo>
                    <a:pt x="2772156" y="2502408"/>
                  </a:lnTo>
                  <a:lnTo>
                    <a:pt x="2772156" y="2474976"/>
                  </a:lnTo>
                  <a:close/>
                </a:path>
                <a:path w="5549265" h="2502535">
                  <a:moveTo>
                    <a:pt x="2781300" y="792492"/>
                  </a:moveTo>
                  <a:lnTo>
                    <a:pt x="2695956" y="792492"/>
                  </a:lnTo>
                  <a:lnTo>
                    <a:pt x="2695956" y="819912"/>
                  </a:lnTo>
                  <a:lnTo>
                    <a:pt x="2781300" y="819912"/>
                  </a:lnTo>
                  <a:lnTo>
                    <a:pt x="2781300" y="792492"/>
                  </a:lnTo>
                  <a:close/>
                </a:path>
                <a:path w="5549265" h="2502535">
                  <a:moveTo>
                    <a:pt x="2839199" y="722376"/>
                  </a:moveTo>
                  <a:lnTo>
                    <a:pt x="2755379" y="722376"/>
                  </a:lnTo>
                  <a:lnTo>
                    <a:pt x="2755379" y="749808"/>
                  </a:lnTo>
                  <a:lnTo>
                    <a:pt x="2839199" y="749808"/>
                  </a:lnTo>
                  <a:lnTo>
                    <a:pt x="2839199" y="722376"/>
                  </a:lnTo>
                  <a:close/>
                </a:path>
                <a:path w="5549265" h="2502535">
                  <a:moveTo>
                    <a:pt x="2877299" y="385572"/>
                  </a:moveTo>
                  <a:lnTo>
                    <a:pt x="2793479" y="385572"/>
                  </a:lnTo>
                  <a:lnTo>
                    <a:pt x="2793479" y="414528"/>
                  </a:lnTo>
                  <a:lnTo>
                    <a:pt x="2877299" y="414528"/>
                  </a:lnTo>
                  <a:lnTo>
                    <a:pt x="2877299" y="385572"/>
                  </a:lnTo>
                  <a:close/>
                </a:path>
                <a:path w="5549265" h="2502535">
                  <a:moveTo>
                    <a:pt x="2884932" y="2474976"/>
                  </a:moveTo>
                  <a:lnTo>
                    <a:pt x="2801099" y="2474976"/>
                  </a:lnTo>
                  <a:lnTo>
                    <a:pt x="2801099" y="2502408"/>
                  </a:lnTo>
                  <a:lnTo>
                    <a:pt x="2884932" y="2502408"/>
                  </a:lnTo>
                  <a:lnTo>
                    <a:pt x="2884932" y="2474976"/>
                  </a:lnTo>
                  <a:close/>
                </a:path>
                <a:path w="5549265" h="2502535">
                  <a:moveTo>
                    <a:pt x="2892552" y="792492"/>
                  </a:moveTo>
                  <a:lnTo>
                    <a:pt x="2808732" y="792492"/>
                  </a:lnTo>
                  <a:lnTo>
                    <a:pt x="2808732" y="819912"/>
                  </a:lnTo>
                  <a:lnTo>
                    <a:pt x="2892552" y="819912"/>
                  </a:lnTo>
                  <a:lnTo>
                    <a:pt x="2892552" y="792492"/>
                  </a:lnTo>
                  <a:close/>
                </a:path>
                <a:path w="5549265" h="2502535">
                  <a:moveTo>
                    <a:pt x="2951975" y="722376"/>
                  </a:moveTo>
                  <a:lnTo>
                    <a:pt x="2868155" y="722376"/>
                  </a:lnTo>
                  <a:lnTo>
                    <a:pt x="2868155" y="749808"/>
                  </a:lnTo>
                  <a:lnTo>
                    <a:pt x="2951975" y="749808"/>
                  </a:lnTo>
                  <a:lnTo>
                    <a:pt x="2951975" y="722376"/>
                  </a:lnTo>
                  <a:close/>
                </a:path>
                <a:path w="5549265" h="2502535">
                  <a:moveTo>
                    <a:pt x="2990075" y="385572"/>
                  </a:moveTo>
                  <a:lnTo>
                    <a:pt x="2904731" y="385572"/>
                  </a:lnTo>
                  <a:lnTo>
                    <a:pt x="2904731" y="414528"/>
                  </a:lnTo>
                  <a:lnTo>
                    <a:pt x="2990075" y="414528"/>
                  </a:lnTo>
                  <a:lnTo>
                    <a:pt x="2990075" y="385572"/>
                  </a:lnTo>
                  <a:close/>
                </a:path>
                <a:path w="5549265" h="2502535">
                  <a:moveTo>
                    <a:pt x="2996184" y="2474976"/>
                  </a:moveTo>
                  <a:lnTo>
                    <a:pt x="2912351" y="2474976"/>
                  </a:lnTo>
                  <a:lnTo>
                    <a:pt x="2912351" y="2502408"/>
                  </a:lnTo>
                  <a:lnTo>
                    <a:pt x="2996184" y="2502408"/>
                  </a:lnTo>
                  <a:lnTo>
                    <a:pt x="2996184" y="2474976"/>
                  </a:lnTo>
                  <a:close/>
                </a:path>
                <a:path w="5549265" h="2502535">
                  <a:moveTo>
                    <a:pt x="3005328" y="792492"/>
                  </a:moveTo>
                  <a:lnTo>
                    <a:pt x="2919984" y="792492"/>
                  </a:lnTo>
                  <a:lnTo>
                    <a:pt x="2919984" y="819912"/>
                  </a:lnTo>
                  <a:lnTo>
                    <a:pt x="3005328" y="819912"/>
                  </a:lnTo>
                  <a:lnTo>
                    <a:pt x="3005328" y="792492"/>
                  </a:lnTo>
                  <a:close/>
                </a:path>
                <a:path w="5549265" h="2502535">
                  <a:moveTo>
                    <a:pt x="3063227" y="722376"/>
                  </a:moveTo>
                  <a:lnTo>
                    <a:pt x="2979407" y="722376"/>
                  </a:lnTo>
                  <a:lnTo>
                    <a:pt x="2979407" y="749808"/>
                  </a:lnTo>
                  <a:lnTo>
                    <a:pt x="3063227" y="749808"/>
                  </a:lnTo>
                  <a:lnTo>
                    <a:pt x="3063227" y="722376"/>
                  </a:lnTo>
                  <a:close/>
                </a:path>
                <a:path w="5549265" h="2502535">
                  <a:moveTo>
                    <a:pt x="3101327" y="385572"/>
                  </a:moveTo>
                  <a:lnTo>
                    <a:pt x="3017507" y="385572"/>
                  </a:lnTo>
                  <a:lnTo>
                    <a:pt x="3017507" y="414528"/>
                  </a:lnTo>
                  <a:lnTo>
                    <a:pt x="3101327" y="414528"/>
                  </a:lnTo>
                  <a:lnTo>
                    <a:pt x="3101327" y="385572"/>
                  </a:lnTo>
                  <a:close/>
                </a:path>
                <a:path w="5549265" h="2502535">
                  <a:moveTo>
                    <a:pt x="3108960" y="2474976"/>
                  </a:moveTo>
                  <a:lnTo>
                    <a:pt x="3025140" y="2474976"/>
                  </a:lnTo>
                  <a:lnTo>
                    <a:pt x="3025140" y="2502408"/>
                  </a:lnTo>
                  <a:lnTo>
                    <a:pt x="3108960" y="2502408"/>
                  </a:lnTo>
                  <a:lnTo>
                    <a:pt x="3108960" y="2474976"/>
                  </a:lnTo>
                  <a:close/>
                </a:path>
                <a:path w="5549265" h="2502535">
                  <a:moveTo>
                    <a:pt x="3116567" y="792492"/>
                  </a:moveTo>
                  <a:lnTo>
                    <a:pt x="3032760" y="792492"/>
                  </a:lnTo>
                  <a:lnTo>
                    <a:pt x="3032760" y="819912"/>
                  </a:lnTo>
                  <a:lnTo>
                    <a:pt x="3116567" y="819912"/>
                  </a:lnTo>
                  <a:lnTo>
                    <a:pt x="3116567" y="792492"/>
                  </a:lnTo>
                  <a:close/>
                </a:path>
                <a:path w="5549265" h="2502535">
                  <a:moveTo>
                    <a:pt x="3176003" y="722376"/>
                  </a:moveTo>
                  <a:lnTo>
                    <a:pt x="3092183" y="722376"/>
                  </a:lnTo>
                  <a:lnTo>
                    <a:pt x="3092183" y="749808"/>
                  </a:lnTo>
                  <a:lnTo>
                    <a:pt x="3176003" y="749808"/>
                  </a:lnTo>
                  <a:lnTo>
                    <a:pt x="3176003" y="722376"/>
                  </a:lnTo>
                  <a:close/>
                </a:path>
                <a:path w="5549265" h="2502535">
                  <a:moveTo>
                    <a:pt x="3214103" y="385572"/>
                  </a:moveTo>
                  <a:lnTo>
                    <a:pt x="3128759" y="385572"/>
                  </a:lnTo>
                  <a:lnTo>
                    <a:pt x="3128759" y="414528"/>
                  </a:lnTo>
                  <a:lnTo>
                    <a:pt x="3214103" y="414528"/>
                  </a:lnTo>
                  <a:lnTo>
                    <a:pt x="3214103" y="385572"/>
                  </a:lnTo>
                  <a:close/>
                </a:path>
                <a:path w="5549265" h="2502535">
                  <a:moveTo>
                    <a:pt x="3220212" y="2474976"/>
                  </a:moveTo>
                  <a:lnTo>
                    <a:pt x="3136392" y="2474976"/>
                  </a:lnTo>
                  <a:lnTo>
                    <a:pt x="3136392" y="2502408"/>
                  </a:lnTo>
                  <a:lnTo>
                    <a:pt x="3220212" y="2502408"/>
                  </a:lnTo>
                  <a:lnTo>
                    <a:pt x="3220212" y="2474976"/>
                  </a:lnTo>
                  <a:close/>
                </a:path>
                <a:path w="5549265" h="2502535">
                  <a:moveTo>
                    <a:pt x="3229356" y="792492"/>
                  </a:moveTo>
                  <a:lnTo>
                    <a:pt x="3144012" y="792492"/>
                  </a:lnTo>
                  <a:lnTo>
                    <a:pt x="3144012" y="819912"/>
                  </a:lnTo>
                  <a:lnTo>
                    <a:pt x="3229356" y="819912"/>
                  </a:lnTo>
                  <a:lnTo>
                    <a:pt x="3229356" y="792492"/>
                  </a:lnTo>
                  <a:close/>
                </a:path>
                <a:path w="5549265" h="2502535">
                  <a:moveTo>
                    <a:pt x="3287255" y="722376"/>
                  </a:moveTo>
                  <a:lnTo>
                    <a:pt x="3203435" y="722376"/>
                  </a:lnTo>
                  <a:lnTo>
                    <a:pt x="3203435" y="749808"/>
                  </a:lnTo>
                  <a:lnTo>
                    <a:pt x="3287255" y="749808"/>
                  </a:lnTo>
                  <a:lnTo>
                    <a:pt x="3287255" y="722376"/>
                  </a:lnTo>
                  <a:close/>
                </a:path>
                <a:path w="5549265" h="2502535">
                  <a:moveTo>
                    <a:pt x="3325355" y="385572"/>
                  </a:moveTo>
                  <a:lnTo>
                    <a:pt x="3241535" y="385572"/>
                  </a:lnTo>
                  <a:lnTo>
                    <a:pt x="3241535" y="414528"/>
                  </a:lnTo>
                  <a:lnTo>
                    <a:pt x="3325355" y="414528"/>
                  </a:lnTo>
                  <a:lnTo>
                    <a:pt x="3325355" y="385572"/>
                  </a:lnTo>
                  <a:close/>
                </a:path>
                <a:path w="5549265" h="2502535">
                  <a:moveTo>
                    <a:pt x="3332988" y="2474976"/>
                  </a:moveTo>
                  <a:lnTo>
                    <a:pt x="3249168" y="2474976"/>
                  </a:lnTo>
                  <a:lnTo>
                    <a:pt x="3249168" y="2502408"/>
                  </a:lnTo>
                  <a:lnTo>
                    <a:pt x="3332988" y="2502408"/>
                  </a:lnTo>
                  <a:lnTo>
                    <a:pt x="3332988" y="2474976"/>
                  </a:lnTo>
                  <a:close/>
                </a:path>
                <a:path w="5549265" h="2502535">
                  <a:moveTo>
                    <a:pt x="3340608" y="792492"/>
                  </a:moveTo>
                  <a:lnTo>
                    <a:pt x="3256788" y="792492"/>
                  </a:lnTo>
                  <a:lnTo>
                    <a:pt x="3256788" y="819912"/>
                  </a:lnTo>
                  <a:lnTo>
                    <a:pt x="3340608" y="819912"/>
                  </a:lnTo>
                  <a:lnTo>
                    <a:pt x="3340608" y="792492"/>
                  </a:lnTo>
                  <a:close/>
                </a:path>
                <a:path w="5549265" h="2502535">
                  <a:moveTo>
                    <a:pt x="3400031" y="722376"/>
                  </a:moveTo>
                  <a:lnTo>
                    <a:pt x="3316211" y="722376"/>
                  </a:lnTo>
                  <a:lnTo>
                    <a:pt x="3316211" y="749808"/>
                  </a:lnTo>
                  <a:lnTo>
                    <a:pt x="3400031" y="749808"/>
                  </a:lnTo>
                  <a:lnTo>
                    <a:pt x="3400031" y="722376"/>
                  </a:lnTo>
                  <a:close/>
                </a:path>
                <a:path w="5549265" h="2502535">
                  <a:moveTo>
                    <a:pt x="3438131" y="385572"/>
                  </a:moveTo>
                  <a:lnTo>
                    <a:pt x="3352787" y="385572"/>
                  </a:lnTo>
                  <a:lnTo>
                    <a:pt x="3352787" y="414528"/>
                  </a:lnTo>
                  <a:lnTo>
                    <a:pt x="3438131" y="414528"/>
                  </a:lnTo>
                  <a:lnTo>
                    <a:pt x="3438131" y="385572"/>
                  </a:lnTo>
                  <a:close/>
                </a:path>
                <a:path w="5549265" h="2502535">
                  <a:moveTo>
                    <a:pt x="3444240" y="2474976"/>
                  </a:moveTo>
                  <a:lnTo>
                    <a:pt x="3360420" y="2474976"/>
                  </a:lnTo>
                  <a:lnTo>
                    <a:pt x="3360420" y="2502408"/>
                  </a:lnTo>
                  <a:lnTo>
                    <a:pt x="3444240" y="2502408"/>
                  </a:lnTo>
                  <a:lnTo>
                    <a:pt x="3444240" y="2474976"/>
                  </a:lnTo>
                  <a:close/>
                </a:path>
                <a:path w="5549265" h="2502535">
                  <a:moveTo>
                    <a:pt x="3453384" y="792492"/>
                  </a:moveTo>
                  <a:lnTo>
                    <a:pt x="3368040" y="792492"/>
                  </a:lnTo>
                  <a:lnTo>
                    <a:pt x="3368040" y="819912"/>
                  </a:lnTo>
                  <a:lnTo>
                    <a:pt x="3453384" y="819912"/>
                  </a:lnTo>
                  <a:lnTo>
                    <a:pt x="3453384" y="792492"/>
                  </a:lnTo>
                  <a:close/>
                </a:path>
                <a:path w="5549265" h="2502535">
                  <a:moveTo>
                    <a:pt x="3511283" y="722376"/>
                  </a:moveTo>
                  <a:lnTo>
                    <a:pt x="3427463" y="722376"/>
                  </a:lnTo>
                  <a:lnTo>
                    <a:pt x="3427463" y="749808"/>
                  </a:lnTo>
                  <a:lnTo>
                    <a:pt x="3511283" y="749808"/>
                  </a:lnTo>
                  <a:lnTo>
                    <a:pt x="3511283" y="722376"/>
                  </a:lnTo>
                  <a:close/>
                </a:path>
                <a:path w="5549265" h="2502535">
                  <a:moveTo>
                    <a:pt x="3557016" y="2474976"/>
                  </a:moveTo>
                  <a:lnTo>
                    <a:pt x="3473183" y="2474976"/>
                  </a:lnTo>
                  <a:lnTo>
                    <a:pt x="3473183" y="2502408"/>
                  </a:lnTo>
                  <a:lnTo>
                    <a:pt x="3557016" y="2502408"/>
                  </a:lnTo>
                  <a:lnTo>
                    <a:pt x="3557016" y="2474976"/>
                  </a:lnTo>
                  <a:close/>
                </a:path>
                <a:path w="5549265" h="2502535">
                  <a:moveTo>
                    <a:pt x="3558527" y="656844"/>
                  </a:moveTo>
                  <a:lnTo>
                    <a:pt x="3531095" y="656844"/>
                  </a:lnTo>
                  <a:lnTo>
                    <a:pt x="3531095" y="736092"/>
                  </a:lnTo>
                  <a:lnTo>
                    <a:pt x="3540239" y="726960"/>
                  </a:lnTo>
                  <a:lnTo>
                    <a:pt x="3540239" y="749808"/>
                  </a:lnTo>
                  <a:lnTo>
                    <a:pt x="3552431" y="749808"/>
                  </a:lnTo>
                  <a:lnTo>
                    <a:pt x="3558527" y="743712"/>
                  </a:lnTo>
                  <a:lnTo>
                    <a:pt x="3558527" y="722376"/>
                  </a:lnTo>
                  <a:lnTo>
                    <a:pt x="3558527" y="656844"/>
                  </a:lnTo>
                  <a:close/>
                </a:path>
                <a:path w="5549265" h="2502535">
                  <a:moveTo>
                    <a:pt x="3558527" y="545592"/>
                  </a:moveTo>
                  <a:lnTo>
                    <a:pt x="3531095" y="545592"/>
                  </a:lnTo>
                  <a:lnTo>
                    <a:pt x="3531095" y="629412"/>
                  </a:lnTo>
                  <a:lnTo>
                    <a:pt x="3558527" y="629412"/>
                  </a:lnTo>
                  <a:lnTo>
                    <a:pt x="3558527" y="545592"/>
                  </a:lnTo>
                  <a:close/>
                </a:path>
                <a:path w="5549265" h="2502535">
                  <a:moveTo>
                    <a:pt x="3558527" y="432816"/>
                  </a:moveTo>
                  <a:lnTo>
                    <a:pt x="3531095" y="432816"/>
                  </a:lnTo>
                  <a:lnTo>
                    <a:pt x="3531095" y="516636"/>
                  </a:lnTo>
                  <a:lnTo>
                    <a:pt x="3558527" y="516636"/>
                  </a:lnTo>
                  <a:lnTo>
                    <a:pt x="3558527" y="432816"/>
                  </a:lnTo>
                  <a:close/>
                </a:path>
                <a:path w="5549265" h="2502535">
                  <a:moveTo>
                    <a:pt x="3558527" y="391668"/>
                  </a:moveTo>
                  <a:lnTo>
                    <a:pt x="3552431" y="385572"/>
                  </a:lnTo>
                  <a:lnTo>
                    <a:pt x="3465563" y="385572"/>
                  </a:lnTo>
                  <a:lnTo>
                    <a:pt x="3465563" y="414528"/>
                  </a:lnTo>
                  <a:lnTo>
                    <a:pt x="3544811" y="414528"/>
                  </a:lnTo>
                  <a:lnTo>
                    <a:pt x="3535667" y="405384"/>
                  </a:lnTo>
                  <a:lnTo>
                    <a:pt x="3558527" y="405384"/>
                  </a:lnTo>
                  <a:lnTo>
                    <a:pt x="3558527" y="400812"/>
                  </a:lnTo>
                  <a:lnTo>
                    <a:pt x="3558527" y="391668"/>
                  </a:lnTo>
                  <a:close/>
                </a:path>
                <a:path w="5549265" h="2502535">
                  <a:moveTo>
                    <a:pt x="3564636" y="792492"/>
                  </a:moveTo>
                  <a:lnTo>
                    <a:pt x="3480816" y="792492"/>
                  </a:lnTo>
                  <a:lnTo>
                    <a:pt x="3480816" y="819912"/>
                  </a:lnTo>
                  <a:lnTo>
                    <a:pt x="3564636" y="819912"/>
                  </a:lnTo>
                  <a:lnTo>
                    <a:pt x="3564636" y="792492"/>
                  </a:lnTo>
                  <a:close/>
                </a:path>
                <a:path w="5549265" h="2502535">
                  <a:moveTo>
                    <a:pt x="3668268" y="2474976"/>
                  </a:moveTo>
                  <a:lnTo>
                    <a:pt x="3584448" y="2474976"/>
                  </a:lnTo>
                  <a:lnTo>
                    <a:pt x="3584448" y="2502408"/>
                  </a:lnTo>
                  <a:lnTo>
                    <a:pt x="3668268" y="2502408"/>
                  </a:lnTo>
                  <a:lnTo>
                    <a:pt x="3668268" y="2474976"/>
                  </a:lnTo>
                  <a:close/>
                </a:path>
                <a:path w="5549265" h="2502535">
                  <a:moveTo>
                    <a:pt x="3677412" y="792492"/>
                  </a:moveTo>
                  <a:lnTo>
                    <a:pt x="3592068" y="792492"/>
                  </a:lnTo>
                  <a:lnTo>
                    <a:pt x="3592068" y="819912"/>
                  </a:lnTo>
                  <a:lnTo>
                    <a:pt x="3677412" y="819912"/>
                  </a:lnTo>
                  <a:lnTo>
                    <a:pt x="3677412" y="792492"/>
                  </a:lnTo>
                  <a:close/>
                </a:path>
                <a:path w="5549265" h="2502535">
                  <a:moveTo>
                    <a:pt x="3781044" y="2474976"/>
                  </a:moveTo>
                  <a:lnTo>
                    <a:pt x="3697224" y="2474976"/>
                  </a:lnTo>
                  <a:lnTo>
                    <a:pt x="3697224" y="2502408"/>
                  </a:lnTo>
                  <a:lnTo>
                    <a:pt x="3781044" y="2502408"/>
                  </a:lnTo>
                  <a:lnTo>
                    <a:pt x="3781044" y="2474976"/>
                  </a:lnTo>
                  <a:close/>
                </a:path>
                <a:path w="5549265" h="2502535">
                  <a:moveTo>
                    <a:pt x="3788651" y="792492"/>
                  </a:moveTo>
                  <a:lnTo>
                    <a:pt x="3704844" y="792492"/>
                  </a:lnTo>
                  <a:lnTo>
                    <a:pt x="3704844" y="819912"/>
                  </a:lnTo>
                  <a:lnTo>
                    <a:pt x="3788651" y="819912"/>
                  </a:lnTo>
                  <a:lnTo>
                    <a:pt x="3788651" y="792492"/>
                  </a:lnTo>
                  <a:close/>
                </a:path>
                <a:path w="5549265" h="2502535">
                  <a:moveTo>
                    <a:pt x="3892296" y="2474976"/>
                  </a:moveTo>
                  <a:lnTo>
                    <a:pt x="3808476" y="2474976"/>
                  </a:lnTo>
                  <a:lnTo>
                    <a:pt x="3808476" y="2502408"/>
                  </a:lnTo>
                  <a:lnTo>
                    <a:pt x="3892296" y="2502408"/>
                  </a:lnTo>
                  <a:lnTo>
                    <a:pt x="3892296" y="2474976"/>
                  </a:lnTo>
                  <a:close/>
                </a:path>
                <a:path w="5549265" h="2502535">
                  <a:moveTo>
                    <a:pt x="3901440" y="792492"/>
                  </a:moveTo>
                  <a:lnTo>
                    <a:pt x="3816096" y="792492"/>
                  </a:lnTo>
                  <a:lnTo>
                    <a:pt x="3816096" y="819912"/>
                  </a:lnTo>
                  <a:lnTo>
                    <a:pt x="3901440" y="819912"/>
                  </a:lnTo>
                  <a:lnTo>
                    <a:pt x="3901440" y="792492"/>
                  </a:lnTo>
                  <a:close/>
                </a:path>
                <a:path w="5549265" h="2502535">
                  <a:moveTo>
                    <a:pt x="4005072" y="2474976"/>
                  </a:moveTo>
                  <a:lnTo>
                    <a:pt x="3921252" y="2474976"/>
                  </a:lnTo>
                  <a:lnTo>
                    <a:pt x="3921252" y="2502408"/>
                  </a:lnTo>
                  <a:lnTo>
                    <a:pt x="4005072" y="2502408"/>
                  </a:lnTo>
                  <a:lnTo>
                    <a:pt x="4005072" y="2474976"/>
                  </a:lnTo>
                  <a:close/>
                </a:path>
                <a:path w="5549265" h="2502535">
                  <a:moveTo>
                    <a:pt x="4012692" y="792492"/>
                  </a:moveTo>
                  <a:lnTo>
                    <a:pt x="3928872" y="792492"/>
                  </a:lnTo>
                  <a:lnTo>
                    <a:pt x="3928872" y="819912"/>
                  </a:lnTo>
                  <a:lnTo>
                    <a:pt x="4012692" y="819912"/>
                  </a:lnTo>
                  <a:lnTo>
                    <a:pt x="4012692" y="792492"/>
                  </a:lnTo>
                  <a:close/>
                </a:path>
                <a:path w="5549265" h="2502535">
                  <a:moveTo>
                    <a:pt x="4116324" y="2474976"/>
                  </a:moveTo>
                  <a:lnTo>
                    <a:pt x="4032504" y="2474976"/>
                  </a:lnTo>
                  <a:lnTo>
                    <a:pt x="4032504" y="2502408"/>
                  </a:lnTo>
                  <a:lnTo>
                    <a:pt x="4116324" y="2502408"/>
                  </a:lnTo>
                  <a:lnTo>
                    <a:pt x="4116324" y="2474976"/>
                  </a:lnTo>
                  <a:close/>
                </a:path>
                <a:path w="5549265" h="2502535">
                  <a:moveTo>
                    <a:pt x="4125468" y="792492"/>
                  </a:moveTo>
                  <a:lnTo>
                    <a:pt x="4040124" y="792492"/>
                  </a:lnTo>
                  <a:lnTo>
                    <a:pt x="4040124" y="819912"/>
                  </a:lnTo>
                  <a:lnTo>
                    <a:pt x="4125468" y="819912"/>
                  </a:lnTo>
                  <a:lnTo>
                    <a:pt x="4125468" y="792492"/>
                  </a:lnTo>
                  <a:close/>
                </a:path>
                <a:path w="5549265" h="2502535">
                  <a:moveTo>
                    <a:pt x="4229100" y="2474976"/>
                  </a:moveTo>
                  <a:lnTo>
                    <a:pt x="4145267" y="2474976"/>
                  </a:lnTo>
                  <a:lnTo>
                    <a:pt x="4145267" y="2502408"/>
                  </a:lnTo>
                  <a:lnTo>
                    <a:pt x="4229100" y="2502408"/>
                  </a:lnTo>
                  <a:lnTo>
                    <a:pt x="4229100" y="2474976"/>
                  </a:lnTo>
                  <a:close/>
                </a:path>
                <a:path w="5549265" h="2502535">
                  <a:moveTo>
                    <a:pt x="4236720" y="792492"/>
                  </a:moveTo>
                  <a:lnTo>
                    <a:pt x="4152900" y="792492"/>
                  </a:lnTo>
                  <a:lnTo>
                    <a:pt x="4152900" y="819912"/>
                  </a:lnTo>
                  <a:lnTo>
                    <a:pt x="4236720" y="819912"/>
                  </a:lnTo>
                  <a:lnTo>
                    <a:pt x="4236720" y="792492"/>
                  </a:lnTo>
                  <a:close/>
                </a:path>
                <a:path w="5549265" h="2502535">
                  <a:moveTo>
                    <a:pt x="4340352" y="2474976"/>
                  </a:moveTo>
                  <a:lnTo>
                    <a:pt x="4256532" y="2474976"/>
                  </a:lnTo>
                  <a:lnTo>
                    <a:pt x="4256532" y="2502408"/>
                  </a:lnTo>
                  <a:lnTo>
                    <a:pt x="4340352" y="2502408"/>
                  </a:lnTo>
                  <a:lnTo>
                    <a:pt x="4340352" y="2474976"/>
                  </a:lnTo>
                  <a:close/>
                </a:path>
                <a:path w="5549265" h="2502535">
                  <a:moveTo>
                    <a:pt x="4349496" y="792492"/>
                  </a:moveTo>
                  <a:lnTo>
                    <a:pt x="4264152" y="792492"/>
                  </a:lnTo>
                  <a:lnTo>
                    <a:pt x="4264152" y="819912"/>
                  </a:lnTo>
                  <a:lnTo>
                    <a:pt x="4349496" y="819912"/>
                  </a:lnTo>
                  <a:lnTo>
                    <a:pt x="4349496" y="792492"/>
                  </a:lnTo>
                  <a:close/>
                </a:path>
                <a:path w="5549265" h="2502535">
                  <a:moveTo>
                    <a:pt x="4453128" y="2474976"/>
                  </a:moveTo>
                  <a:lnTo>
                    <a:pt x="4369308" y="2474976"/>
                  </a:lnTo>
                  <a:lnTo>
                    <a:pt x="4369308" y="2502408"/>
                  </a:lnTo>
                  <a:lnTo>
                    <a:pt x="4453128" y="2502408"/>
                  </a:lnTo>
                  <a:lnTo>
                    <a:pt x="4453128" y="2474976"/>
                  </a:lnTo>
                  <a:close/>
                </a:path>
                <a:path w="5549265" h="2502535">
                  <a:moveTo>
                    <a:pt x="4460748" y="792492"/>
                  </a:moveTo>
                  <a:lnTo>
                    <a:pt x="4376928" y="792492"/>
                  </a:lnTo>
                  <a:lnTo>
                    <a:pt x="4376928" y="819912"/>
                  </a:lnTo>
                  <a:lnTo>
                    <a:pt x="4460748" y="819912"/>
                  </a:lnTo>
                  <a:lnTo>
                    <a:pt x="4460748" y="792492"/>
                  </a:lnTo>
                  <a:close/>
                </a:path>
                <a:path w="5549265" h="2502535">
                  <a:moveTo>
                    <a:pt x="4564380" y="2474976"/>
                  </a:moveTo>
                  <a:lnTo>
                    <a:pt x="4480560" y="2474976"/>
                  </a:lnTo>
                  <a:lnTo>
                    <a:pt x="4480560" y="2502408"/>
                  </a:lnTo>
                  <a:lnTo>
                    <a:pt x="4564380" y="2502408"/>
                  </a:lnTo>
                  <a:lnTo>
                    <a:pt x="4564380" y="2474976"/>
                  </a:lnTo>
                  <a:close/>
                </a:path>
                <a:path w="5549265" h="2502535">
                  <a:moveTo>
                    <a:pt x="4573524" y="792492"/>
                  </a:moveTo>
                  <a:lnTo>
                    <a:pt x="4488167" y="792492"/>
                  </a:lnTo>
                  <a:lnTo>
                    <a:pt x="4488167" y="819912"/>
                  </a:lnTo>
                  <a:lnTo>
                    <a:pt x="4573524" y="819912"/>
                  </a:lnTo>
                  <a:lnTo>
                    <a:pt x="4573524" y="792492"/>
                  </a:lnTo>
                  <a:close/>
                </a:path>
                <a:path w="5549265" h="2502535">
                  <a:moveTo>
                    <a:pt x="4677156" y="2474976"/>
                  </a:moveTo>
                  <a:lnTo>
                    <a:pt x="4593336" y="2474976"/>
                  </a:lnTo>
                  <a:lnTo>
                    <a:pt x="4593336" y="2502408"/>
                  </a:lnTo>
                  <a:lnTo>
                    <a:pt x="4677156" y="2502408"/>
                  </a:lnTo>
                  <a:lnTo>
                    <a:pt x="4677156" y="2474976"/>
                  </a:lnTo>
                  <a:close/>
                </a:path>
                <a:path w="5549265" h="2502535">
                  <a:moveTo>
                    <a:pt x="4684776" y="792492"/>
                  </a:moveTo>
                  <a:lnTo>
                    <a:pt x="4600956" y="792492"/>
                  </a:lnTo>
                  <a:lnTo>
                    <a:pt x="4600956" y="819912"/>
                  </a:lnTo>
                  <a:lnTo>
                    <a:pt x="4684776" y="819912"/>
                  </a:lnTo>
                  <a:lnTo>
                    <a:pt x="4684776" y="792492"/>
                  </a:lnTo>
                  <a:close/>
                </a:path>
                <a:path w="5549265" h="2502535">
                  <a:moveTo>
                    <a:pt x="4788408" y="2474976"/>
                  </a:moveTo>
                  <a:lnTo>
                    <a:pt x="4704588" y="2474976"/>
                  </a:lnTo>
                  <a:lnTo>
                    <a:pt x="4704588" y="2502408"/>
                  </a:lnTo>
                  <a:lnTo>
                    <a:pt x="4788408" y="2502408"/>
                  </a:lnTo>
                  <a:lnTo>
                    <a:pt x="4788408" y="2474976"/>
                  </a:lnTo>
                  <a:close/>
                </a:path>
                <a:path w="5549265" h="2502535">
                  <a:moveTo>
                    <a:pt x="4797552" y="792492"/>
                  </a:moveTo>
                  <a:lnTo>
                    <a:pt x="4712208" y="792492"/>
                  </a:lnTo>
                  <a:lnTo>
                    <a:pt x="4712208" y="819912"/>
                  </a:lnTo>
                  <a:lnTo>
                    <a:pt x="4797552" y="819912"/>
                  </a:lnTo>
                  <a:lnTo>
                    <a:pt x="4797552" y="792492"/>
                  </a:lnTo>
                  <a:close/>
                </a:path>
                <a:path w="5549265" h="2502535">
                  <a:moveTo>
                    <a:pt x="4901184" y="2474976"/>
                  </a:moveTo>
                  <a:lnTo>
                    <a:pt x="4817351" y="2474976"/>
                  </a:lnTo>
                  <a:lnTo>
                    <a:pt x="4817351" y="2502408"/>
                  </a:lnTo>
                  <a:lnTo>
                    <a:pt x="4901184" y="2502408"/>
                  </a:lnTo>
                  <a:lnTo>
                    <a:pt x="4901184" y="2474976"/>
                  </a:lnTo>
                  <a:close/>
                </a:path>
                <a:path w="5549265" h="2502535">
                  <a:moveTo>
                    <a:pt x="4908804" y="792492"/>
                  </a:moveTo>
                  <a:lnTo>
                    <a:pt x="4824984" y="792492"/>
                  </a:lnTo>
                  <a:lnTo>
                    <a:pt x="4824984" y="819912"/>
                  </a:lnTo>
                  <a:lnTo>
                    <a:pt x="4908804" y="819912"/>
                  </a:lnTo>
                  <a:lnTo>
                    <a:pt x="4908804" y="792492"/>
                  </a:lnTo>
                  <a:close/>
                </a:path>
                <a:path w="5549265" h="2502535">
                  <a:moveTo>
                    <a:pt x="5012436" y="2474976"/>
                  </a:moveTo>
                  <a:lnTo>
                    <a:pt x="4928616" y="2474976"/>
                  </a:lnTo>
                  <a:lnTo>
                    <a:pt x="4928616" y="2502408"/>
                  </a:lnTo>
                  <a:lnTo>
                    <a:pt x="5012436" y="2502408"/>
                  </a:lnTo>
                  <a:lnTo>
                    <a:pt x="5012436" y="2474976"/>
                  </a:lnTo>
                  <a:close/>
                </a:path>
                <a:path w="5549265" h="2502535">
                  <a:moveTo>
                    <a:pt x="5021580" y="792492"/>
                  </a:moveTo>
                  <a:lnTo>
                    <a:pt x="4936236" y="792492"/>
                  </a:lnTo>
                  <a:lnTo>
                    <a:pt x="4936236" y="819912"/>
                  </a:lnTo>
                  <a:lnTo>
                    <a:pt x="5021580" y="819912"/>
                  </a:lnTo>
                  <a:lnTo>
                    <a:pt x="5021580" y="792492"/>
                  </a:lnTo>
                  <a:close/>
                </a:path>
                <a:path w="5549265" h="2502535">
                  <a:moveTo>
                    <a:pt x="5125212" y="2474976"/>
                  </a:moveTo>
                  <a:lnTo>
                    <a:pt x="5041392" y="2474976"/>
                  </a:lnTo>
                  <a:lnTo>
                    <a:pt x="5041392" y="2502408"/>
                  </a:lnTo>
                  <a:lnTo>
                    <a:pt x="5125212" y="2502408"/>
                  </a:lnTo>
                  <a:lnTo>
                    <a:pt x="5125212" y="2474976"/>
                  </a:lnTo>
                  <a:close/>
                </a:path>
                <a:path w="5549265" h="2502535">
                  <a:moveTo>
                    <a:pt x="5132832" y="792492"/>
                  </a:moveTo>
                  <a:lnTo>
                    <a:pt x="5049012" y="792492"/>
                  </a:lnTo>
                  <a:lnTo>
                    <a:pt x="5049012" y="819912"/>
                  </a:lnTo>
                  <a:lnTo>
                    <a:pt x="5132832" y="819912"/>
                  </a:lnTo>
                  <a:lnTo>
                    <a:pt x="5132832" y="792492"/>
                  </a:lnTo>
                  <a:close/>
                </a:path>
                <a:path w="5549265" h="2502535">
                  <a:moveTo>
                    <a:pt x="5236464" y="2474976"/>
                  </a:moveTo>
                  <a:lnTo>
                    <a:pt x="5152644" y="2474976"/>
                  </a:lnTo>
                  <a:lnTo>
                    <a:pt x="5152644" y="2502408"/>
                  </a:lnTo>
                  <a:lnTo>
                    <a:pt x="5236464" y="2502408"/>
                  </a:lnTo>
                  <a:lnTo>
                    <a:pt x="5236464" y="2474976"/>
                  </a:lnTo>
                  <a:close/>
                </a:path>
                <a:path w="5549265" h="2502535">
                  <a:moveTo>
                    <a:pt x="5245608" y="792492"/>
                  </a:moveTo>
                  <a:lnTo>
                    <a:pt x="5160251" y="792492"/>
                  </a:lnTo>
                  <a:lnTo>
                    <a:pt x="5160251" y="819912"/>
                  </a:lnTo>
                  <a:lnTo>
                    <a:pt x="5245608" y="819912"/>
                  </a:lnTo>
                  <a:lnTo>
                    <a:pt x="5245608" y="792492"/>
                  </a:lnTo>
                  <a:close/>
                </a:path>
                <a:path w="5549265" h="2502535">
                  <a:moveTo>
                    <a:pt x="5349240" y="2474976"/>
                  </a:moveTo>
                  <a:lnTo>
                    <a:pt x="5265420" y="2474976"/>
                  </a:lnTo>
                  <a:lnTo>
                    <a:pt x="5265420" y="2502408"/>
                  </a:lnTo>
                  <a:lnTo>
                    <a:pt x="5349240" y="2502408"/>
                  </a:lnTo>
                  <a:lnTo>
                    <a:pt x="5349240" y="2474976"/>
                  </a:lnTo>
                  <a:close/>
                </a:path>
                <a:path w="5549265" h="2502535">
                  <a:moveTo>
                    <a:pt x="5356860" y="792492"/>
                  </a:moveTo>
                  <a:lnTo>
                    <a:pt x="5273040" y="792492"/>
                  </a:lnTo>
                  <a:lnTo>
                    <a:pt x="5273040" y="819912"/>
                  </a:lnTo>
                  <a:lnTo>
                    <a:pt x="5356860" y="819912"/>
                  </a:lnTo>
                  <a:lnTo>
                    <a:pt x="5356860" y="792492"/>
                  </a:lnTo>
                  <a:close/>
                </a:path>
                <a:path w="5549265" h="2502535">
                  <a:moveTo>
                    <a:pt x="5460492" y="2474976"/>
                  </a:moveTo>
                  <a:lnTo>
                    <a:pt x="5376672" y="2474976"/>
                  </a:lnTo>
                  <a:lnTo>
                    <a:pt x="5376672" y="2502408"/>
                  </a:lnTo>
                  <a:lnTo>
                    <a:pt x="5460492" y="2502408"/>
                  </a:lnTo>
                  <a:lnTo>
                    <a:pt x="5460492" y="2474976"/>
                  </a:lnTo>
                  <a:close/>
                </a:path>
                <a:path w="5549265" h="2502535">
                  <a:moveTo>
                    <a:pt x="5469636" y="792492"/>
                  </a:moveTo>
                  <a:lnTo>
                    <a:pt x="5384292" y="792492"/>
                  </a:lnTo>
                  <a:lnTo>
                    <a:pt x="5384292" y="819912"/>
                  </a:lnTo>
                  <a:lnTo>
                    <a:pt x="5469636" y="819912"/>
                  </a:lnTo>
                  <a:lnTo>
                    <a:pt x="5469636" y="792492"/>
                  </a:lnTo>
                  <a:close/>
                </a:path>
                <a:path w="5549265" h="2502535">
                  <a:moveTo>
                    <a:pt x="5548884" y="2449068"/>
                  </a:moveTo>
                  <a:lnTo>
                    <a:pt x="5519928" y="2449068"/>
                  </a:lnTo>
                  <a:lnTo>
                    <a:pt x="5519928" y="2474976"/>
                  </a:lnTo>
                  <a:lnTo>
                    <a:pt x="5489448" y="2474976"/>
                  </a:lnTo>
                  <a:lnTo>
                    <a:pt x="5489448" y="2502408"/>
                  </a:lnTo>
                  <a:lnTo>
                    <a:pt x="5541264" y="2502408"/>
                  </a:lnTo>
                  <a:lnTo>
                    <a:pt x="5548884" y="2496324"/>
                  </a:lnTo>
                  <a:lnTo>
                    <a:pt x="5548884" y="2488692"/>
                  </a:lnTo>
                  <a:lnTo>
                    <a:pt x="5548884" y="2474976"/>
                  </a:lnTo>
                  <a:lnTo>
                    <a:pt x="5548884" y="2449068"/>
                  </a:lnTo>
                  <a:close/>
                </a:path>
                <a:path w="5549265" h="2502535">
                  <a:moveTo>
                    <a:pt x="5548884" y="2337816"/>
                  </a:moveTo>
                  <a:lnTo>
                    <a:pt x="5519928" y="2337816"/>
                  </a:lnTo>
                  <a:lnTo>
                    <a:pt x="5519928" y="2421648"/>
                  </a:lnTo>
                  <a:lnTo>
                    <a:pt x="5548884" y="2421648"/>
                  </a:lnTo>
                  <a:lnTo>
                    <a:pt x="5548884" y="2337816"/>
                  </a:lnTo>
                  <a:close/>
                </a:path>
                <a:path w="5549265" h="2502535">
                  <a:moveTo>
                    <a:pt x="5548884" y="2225052"/>
                  </a:moveTo>
                  <a:lnTo>
                    <a:pt x="5519928" y="2225052"/>
                  </a:lnTo>
                  <a:lnTo>
                    <a:pt x="5519928" y="2308860"/>
                  </a:lnTo>
                  <a:lnTo>
                    <a:pt x="5548884" y="2308860"/>
                  </a:lnTo>
                  <a:lnTo>
                    <a:pt x="5548884" y="2225052"/>
                  </a:lnTo>
                  <a:close/>
                </a:path>
                <a:path w="5549265" h="2502535">
                  <a:moveTo>
                    <a:pt x="5548884" y="2113800"/>
                  </a:moveTo>
                  <a:lnTo>
                    <a:pt x="5519928" y="2113800"/>
                  </a:lnTo>
                  <a:lnTo>
                    <a:pt x="5519928" y="2197608"/>
                  </a:lnTo>
                  <a:lnTo>
                    <a:pt x="5548884" y="2197608"/>
                  </a:lnTo>
                  <a:lnTo>
                    <a:pt x="5548884" y="2113800"/>
                  </a:lnTo>
                  <a:close/>
                </a:path>
                <a:path w="5549265" h="2502535">
                  <a:moveTo>
                    <a:pt x="5548884" y="2001024"/>
                  </a:moveTo>
                  <a:lnTo>
                    <a:pt x="5519928" y="2001024"/>
                  </a:lnTo>
                  <a:lnTo>
                    <a:pt x="5519928" y="2084832"/>
                  </a:lnTo>
                  <a:lnTo>
                    <a:pt x="5548884" y="2084832"/>
                  </a:lnTo>
                  <a:lnTo>
                    <a:pt x="5548884" y="2001024"/>
                  </a:lnTo>
                  <a:close/>
                </a:path>
                <a:path w="5549265" h="2502535">
                  <a:moveTo>
                    <a:pt x="5548884" y="1889760"/>
                  </a:moveTo>
                  <a:lnTo>
                    <a:pt x="5519928" y="1889760"/>
                  </a:lnTo>
                  <a:lnTo>
                    <a:pt x="5519928" y="1973592"/>
                  </a:lnTo>
                  <a:lnTo>
                    <a:pt x="5548884" y="1973592"/>
                  </a:lnTo>
                  <a:lnTo>
                    <a:pt x="5548884" y="1889760"/>
                  </a:lnTo>
                  <a:close/>
                </a:path>
                <a:path w="5549265" h="2502535">
                  <a:moveTo>
                    <a:pt x="5548884" y="1776984"/>
                  </a:moveTo>
                  <a:lnTo>
                    <a:pt x="5519928" y="1776984"/>
                  </a:lnTo>
                  <a:lnTo>
                    <a:pt x="5519928" y="1860816"/>
                  </a:lnTo>
                  <a:lnTo>
                    <a:pt x="5548884" y="1860816"/>
                  </a:lnTo>
                  <a:lnTo>
                    <a:pt x="5548884" y="1776984"/>
                  </a:lnTo>
                  <a:close/>
                </a:path>
                <a:path w="5549265" h="2502535">
                  <a:moveTo>
                    <a:pt x="5548884" y="1665732"/>
                  </a:moveTo>
                  <a:lnTo>
                    <a:pt x="5519928" y="1665732"/>
                  </a:lnTo>
                  <a:lnTo>
                    <a:pt x="5519928" y="1749552"/>
                  </a:lnTo>
                  <a:lnTo>
                    <a:pt x="5548884" y="1749552"/>
                  </a:lnTo>
                  <a:lnTo>
                    <a:pt x="5548884" y="1665732"/>
                  </a:lnTo>
                  <a:close/>
                </a:path>
                <a:path w="5549265" h="2502535">
                  <a:moveTo>
                    <a:pt x="5548884" y="1552968"/>
                  </a:moveTo>
                  <a:lnTo>
                    <a:pt x="5519928" y="1552968"/>
                  </a:lnTo>
                  <a:lnTo>
                    <a:pt x="5519928" y="1636776"/>
                  </a:lnTo>
                  <a:lnTo>
                    <a:pt x="5548884" y="1636776"/>
                  </a:lnTo>
                  <a:lnTo>
                    <a:pt x="5548884" y="1552968"/>
                  </a:lnTo>
                  <a:close/>
                </a:path>
                <a:path w="5549265" h="2502535">
                  <a:moveTo>
                    <a:pt x="5548884" y="1441716"/>
                  </a:moveTo>
                  <a:lnTo>
                    <a:pt x="5519928" y="1441716"/>
                  </a:lnTo>
                  <a:lnTo>
                    <a:pt x="5519928" y="1525524"/>
                  </a:lnTo>
                  <a:lnTo>
                    <a:pt x="5548884" y="1525524"/>
                  </a:lnTo>
                  <a:lnTo>
                    <a:pt x="5548884" y="1441716"/>
                  </a:lnTo>
                  <a:close/>
                </a:path>
                <a:path w="5549265" h="2502535">
                  <a:moveTo>
                    <a:pt x="5548884" y="1328940"/>
                  </a:moveTo>
                  <a:lnTo>
                    <a:pt x="5519928" y="1328940"/>
                  </a:lnTo>
                  <a:lnTo>
                    <a:pt x="5519928" y="1412748"/>
                  </a:lnTo>
                  <a:lnTo>
                    <a:pt x="5548884" y="1412748"/>
                  </a:lnTo>
                  <a:lnTo>
                    <a:pt x="5548884" y="1328940"/>
                  </a:lnTo>
                  <a:close/>
                </a:path>
                <a:path w="5549265" h="2502535">
                  <a:moveTo>
                    <a:pt x="5548884" y="1217676"/>
                  </a:moveTo>
                  <a:lnTo>
                    <a:pt x="5519928" y="1217676"/>
                  </a:lnTo>
                  <a:lnTo>
                    <a:pt x="5519928" y="1301508"/>
                  </a:lnTo>
                  <a:lnTo>
                    <a:pt x="5548884" y="1301508"/>
                  </a:lnTo>
                  <a:lnTo>
                    <a:pt x="5548884" y="1217676"/>
                  </a:lnTo>
                  <a:close/>
                </a:path>
                <a:path w="5549265" h="2502535">
                  <a:moveTo>
                    <a:pt x="5548884" y="1104900"/>
                  </a:moveTo>
                  <a:lnTo>
                    <a:pt x="5519928" y="1104900"/>
                  </a:lnTo>
                  <a:lnTo>
                    <a:pt x="5519928" y="1188732"/>
                  </a:lnTo>
                  <a:lnTo>
                    <a:pt x="5548884" y="1188732"/>
                  </a:lnTo>
                  <a:lnTo>
                    <a:pt x="5548884" y="1104900"/>
                  </a:lnTo>
                  <a:close/>
                </a:path>
                <a:path w="5549265" h="2502535">
                  <a:moveTo>
                    <a:pt x="5548884" y="993648"/>
                  </a:moveTo>
                  <a:lnTo>
                    <a:pt x="5519928" y="993648"/>
                  </a:lnTo>
                  <a:lnTo>
                    <a:pt x="5519928" y="1077468"/>
                  </a:lnTo>
                  <a:lnTo>
                    <a:pt x="5548884" y="1077468"/>
                  </a:lnTo>
                  <a:lnTo>
                    <a:pt x="5548884" y="993648"/>
                  </a:lnTo>
                  <a:close/>
                </a:path>
                <a:path w="5549265" h="2502535">
                  <a:moveTo>
                    <a:pt x="5548884" y="880884"/>
                  </a:moveTo>
                  <a:lnTo>
                    <a:pt x="5519928" y="880884"/>
                  </a:lnTo>
                  <a:lnTo>
                    <a:pt x="5519928" y="964692"/>
                  </a:lnTo>
                  <a:lnTo>
                    <a:pt x="5548884" y="964692"/>
                  </a:lnTo>
                  <a:lnTo>
                    <a:pt x="5548884" y="880884"/>
                  </a:lnTo>
                  <a:close/>
                </a:path>
                <a:path w="5549265" h="2502535">
                  <a:moveTo>
                    <a:pt x="5548884" y="798588"/>
                  </a:moveTo>
                  <a:lnTo>
                    <a:pt x="5541264" y="792492"/>
                  </a:lnTo>
                  <a:lnTo>
                    <a:pt x="5497068" y="792492"/>
                  </a:lnTo>
                  <a:lnTo>
                    <a:pt x="5497068" y="819912"/>
                  </a:lnTo>
                  <a:lnTo>
                    <a:pt x="5519928" y="819912"/>
                  </a:lnTo>
                  <a:lnTo>
                    <a:pt x="5519928" y="853440"/>
                  </a:lnTo>
                  <a:lnTo>
                    <a:pt x="5548884" y="853440"/>
                  </a:lnTo>
                  <a:lnTo>
                    <a:pt x="5548884" y="819912"/>
                  </a:lnTo>
                  <a:lnTo>
                    <a:pt x="5548884" y="806208"/>
                  </a:lnTo>
                  <a:lnTo>
                    <a:pt x="5548884" y="7985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38827" y="2967227"/>
              <a:ext cx="972819" cy="127000"/>
            </a:xfrm>
            <a:custGeom>
              <a:avLst/>
              <a:gdLst/>
              <a:ahLst/>
              <a:cxnLst/>
              <a:rect l="l" t="t" r="r" b="b"/>
              <a:pathLst>
                <a:path w="972820" h="127000">
                  <a:moveTo>
                    <a:pt x="126491" y="126492"/>
                  </a:moveTo>
                  <a:lnTo>
                    <a:pt x="0" y="64008"/>
                  </a:lnTo>
                  <a:lnTo>
                    <a:pt x="124968" y="0"/>
                  </a:lnTo>
                  <a:lnTo>
                    <a:pt x="125408" y="36576"/>
                  </a:lnTo>
                  <a:lnTo>
                    <a:pt x="125462" y="41033"/>
                  </a:lnTo>
                  <a:lnTo>
                    <a:pt x="103627" y="41033"/>
                  </a:lnTo>
                  <a:lnTo>
                    <a:pt x="105152" y="83710"/>
                  </a:lnTo>
                  <a:lnTo>
                    <a:pt x="125976" y="83710"/>
                  </a:lnTo>
                  <a:lnTo>
                    <a:pt x="126491" y="126492"/>
                  </a:lnTo>
                  <a:close/>
                </a:path>
                <a:path w="972820" h="127000">
                  <a:moveTo>
                    <a:pt x="125976" y="83710"/>
                  </a:moveTo>
                  <a:lnTo>
                    <a:pt x="125462" y="41033"/>
                  </a:lnTo>
                  <a:lnTo>
                    <a:pt x="972312" y="36576"/>
                  </a:lnTo>
                  <a:lnTo>
                    <a:pt x="972312" y="79248"/>
                  </a:lnTo>
                  <a:lnTo>
                    <a:pt x="125976" y="83710"/>
                  </a:lnTo>
                  <a:close/>
                </a:path>
                <a:path w="972820" h="127000">
                  <a:moveTo>
                    <a:pt x="125976" y="83710"/>
                  </a:moveTo>
                  <a:lnTo>
                    <a:pt x="105152" y="83710"/>
                  </a:lnTo>
                  <a:lnTo>
                    <a:pt x="103627" y="41033"/>
                  </a:lnTo>
                  <a:lnTo>
                    <a:pt x="125462" y="41033"/>
                  </a:lnTo>
                  <a:lnTo>
                    <a:pt x="125922" y="79248"/>
                  </a:lnTo>
                  <a:lnTo>
                    <a:pt x="125976" y="8371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06567" y="4684776"/>
              <a:ext cx="4598035" cy="966469"/>
            </a:xfrm>
            <a:custGeom>
              <a:avLst/>
              <a:gdLst/>
              <a:ahLst/>
              <a:cxnLst/>
              <a:rect l="l" t="t" r="r" b="b"/>
              <a:pathLst>
                <a:path w="4598034" h="966470">
                  <a:moveTo>
                    <a:pt x="21335" y="944879"/>
                  </a:moveTo>
                  <a:lnTo>
                    <a:pt x="0" y="944879"/>
                  </a:lnTo>
                  <a:lnTo>
                    <a:pt x="0" y="818388"/>
                  </a:lnTo>
                  <a:lnTo>
                    <a:pt x="42671" y="818388"/>
                  </a:lnTo>
                  <a:lnTo>
                    <a:pt x="42671" y="923543"/>
                  </a:lnTo>
                  <a:lnTo>
                    <a:pt x="21335" y="923543"/>
                  </a:lnTo>
                  <a:lnTo>
                    <a:pt x="21335" y="944879"/>
                  </a:lnTo>
                  <a:close/>
                </a:path>
                <a:path w="4598034" h="966470">
                  <a:moveTo>
                    <a:pt x="57912" y="966216"/>
                  </a:moveTo>
                  <a:lnTo>
                    <a:pt x="21335" y="966216"/>
                  </a:lnTo>
                  <a:lnTo>
                    <a:pt x="21335" y="923543"/>
                  </a:lnTo>
                  <a:lnTo>
                    <a:pt x="42671" y="923543"/>
                  </a:lnTo>
                  <a:lnTo>
                    <a:pt x="42671" y="944879"/>
                  </a:lnTo>
                  <a:lnTo>
                    <a:pt x="57912" y="944879"/>
                  </a:lnTo>
                  <a:lnTo>
                    <a:pt x="57912" y="966216"/>
                  </a:lnTo>
                  <a:close/>
                </a:path>
                <a:path w="4598034" h="966470">
                  <a:moveTo>
                    <a:pt x="57912" y="944879"/>
                  </a:moveTo>
                  <a:lnTo>
                    <a:pt x="42671" y="944879"/>
                  </a:lnTo>
                  <a:lnTo>
                    <a:pt x="42671" y="923543"/>
                  </a:lnTo>
                  <a:lnTo>
                    <a:pt x="57912" y="923543"/>
                  </a:lnTo>
                  <a:lnTo>
                    <a:pt x="57912" y="944879"/>
                  </a:lnTo>
                  <a:close/>
                </a:path>
                <a:path w="4598034" h="966470">
                  <a:moveTo>
                    <a:pt x="42671" y="777240"/>
                  </a:moveTo>
                  <a:lnTo>
                    <a:pt x="0" y="777240"/>
                  </a:lnTo>
                  <a:lnTo>
                    <a:pt x="0" y="650747"/>
                  </a:lnTo>
                  <a:lnTo>
                    <a:pt x="42671" y="650747"/>
                  </a:lnTo>
                  <a:lnTo>
                    <a:pt x="42671" y="777240"/>
                  </a:lnTo>
                  <a:close/>
                </a:path>
                <a:path w="4598034" h="966470">
                  <a:moveTo>
                    <a:pt x="42671" y="608075"/>
                  </a:moveTo>
                  <a:lnTo>
                    <a:pt x="0" y="608075"/>
                  </a:lnTo>
                  <a:lnTo>
                    <a:pt x="0" y="483108"/>
                  </a:lnTo>
                  <a:lnTo>
                    <a:pt x="42671" y="483108"/>
                  </a:lnTo>
                  <a:lnTo>
                    <a:pt x="42671" y="608075"/>
                  </a:lnTo>
                  <a:close/>
                </a:path>
                <a:path w="4598034" h="966470">
                  <a:moveTo>
                    <a:pt x="42671" y="440436"/>
                  </a:moveTo>
                  <a:lnTo>
                    <a:pt x="0" y="440436"/>
                  </a:lnTo>
                  <a:lnTo>
                    <a:pt x="0" y="315468"/>
                  </a:lnTo>
                  <a:lnTo>
                    <a:pt x="42671" y="315468"/>
                  </a:lnTo>
                  <a:lnTo>
                    <a:pt x="42671" y="440436"/>
                  </a:lnTo>
                  <a:close/>
                </a:path>
                <a:path w="4598034" h="966470">
                  <a:moveTo>
                    <a:pt x="42671" y="272795"/>
                  </a:moveTo>
                  <a:lnTo>
                    <a:pt x="0" y="272795"/>
                  </a:lnTo>
                  <a:lnTo>
                    <a:pt x="0" y="146304"/>
                  </a:lnTo>
                  <a:lnTo>
                    <a:pt x="42671" y="146304"/>
                  </a:lnTo>
                  <a:lnTo>
                    <a:pt x="42671" y="272795"/>
                  </a:lnTo>
                  <a:close/>
                </a:path>
                <a:path w="4598034" h="966470">
                  <a:moveTo>
                    <a:pt x="42671" y="105156"/>
                  </a:moveTo>
                  <a:lnTo>
                    <a:pt x="0" y="105156"/>
                  </a:lnTo>
                  <a:lnTo>
                    <a:pt x="0" y="21335"/>
                  </a:lnTo>
                  <a:lnTo>
                    <a:pt x="1619" y="12858"/>
                  </a:lnTo>
                  <a:lnTo>
                    <a:pt x="6096" y="6095"/>
                  </a:lnTo>
                  <a:lnTo>
                    <a:pt x="12858" y="1619"/>
                  </a:lnTo>
                  <a:lnTo>
                    <a:pt x="21335" y="0"/>
                  </a:lnTo>
                  <a:lnTo>
                    <a:pt x="62483" y="0"/>
                  </a:lnTo>
                  <a:lnTo>
                    <a:pt x="62483" y="21335"/>
                  </a:lnTo>
                  <a:lnTo>
                    <a:pt x="42671" y="21335"/>
                  </a:lnTo>
                  <a:lnTo>
                    <a:pt x="21335" y="41148"/>
                  </a:lnTo>
                  <a:lnTo>
                    <a:pt x="42671" y="41148"/>
                  </a:lnTo>
                  <a:lnTo>
                    <a:pt x="42671" y="105156"/>
                  </a:lnTo>
                  <a:close/>
                </a:path>
                <a:path w="4598034" h="966470">
                  <a:moveTo>
                    <a:pt x="42671" y="41148"/>
                  </a:moveTo>
                  <a:lnTo>
                    <a:pt x="21335" y="41148"/>
                  </a:lnTo>
                  <a:lnTo>
                    <a:pt x="42671" y="21335"/>
                  </a:lnTo>
                  <a:lnTo>
                    <a:pt x="42671" y="41148"/>
                  </a:lnTo>
                  <a:close/>
                </a:path>
                <a:path w="4598034" h="966470">
                  <a:moveTo>
                    <a:pt x="62483" y="41148"/>
                  </a:moveTo>
                  <a:lnTo>
                    <a:pt x="42671" y="41148"/>
                  </a:lnTo>
                  <a:lnTo>
                    <a:pt x="42671" y="21335"/>
                  </a:lnTo>
                  <a:lnTo>
                    <a:pt x="62483" y="21335"/>
                  </a:lnTo>
                  <a:lnTo>
                    <a:pt x="62483" y="41148"/>
                  </a:lnTo>
                  <a:close/>
                </a:path>
                <a:path w="4598034" h="966470">
                  <a:moveTo>
                    <a:pt x="231648" y="41148"/>
                  </a:moveTo>
                  <a:lnTo>
                    <a:pt x="105155" y="41148"/>
                  </a:lnTo>
                  <a:lnTo>
                    <a:pt x="105155" y="0"/>
                  </a:lnTo>
                  <a:lnTo>
                    <a:pt x="231648" y="0"/>
                  </a:lnTo>
                  <a:lnTo>
                    <a:pt x="231648" y="41148"/>
                  </a:lnTo>
                  <a:close/>
                </a:path>
                <a:path w="4598034" h="966470">
                  <a:moveTo>
                    <a:pt x="399287" y="41148"/>
                  </a:moveTo>
                  <a:lnTo>
                    <a:pt x="272796" y="41148"/>
                  </a:lnTo>
                  <a:lnTo>
                    <a:pt x="272796" y="0"/>
                  </a:lnTo>
                  <a:lnTo>
                    <a:pt x="399287" y="0"/>
                  </a:lnTo>
                  <a:lnTo>
                    <a:pt x="399287" y="41148"/>
                  </a:lnTo>
                  <a:close/>
                </a:path>
                <a:path w="4598034" h="966470">
                  <a:moveTo>
                    <a:pt x="566928" y="41148"/>
                  </a:moveTo>
                  <a:lnTo>
                    <a:pt x="441960" y="41148"/>
                  </a:lnTo>
                  <a:lnTo>
                    <a:pt x="441960" y="0"/>
                  </a:lnTo>
                  <a:lnTo>
                    <a:pt x="566928" y="0"/>
                  </a:lnTo>
                  <a:lnTo>
                    <a:pt x="566928" y="41148"/>
                  </a:lnTo>
                  <a:close/>
                </a:path>
                <a:path w="4598034" h="966470">
                  <a:moveTo>
                    <a:pt x="734567" y="41148"/>
                  </a:moveTo>
                  <a:lnTo>
                    <a:pt x="609600" y="41148"/>
                  </a:lnTo>
                  <a:lnTo>
                    <a:pt x="609600" y="0"/>
                  </a:lnTo>
                  <a:lnTo>
                    <a:pt x="734567" y="0"/>
                  </a:lnTo>
                  <a:lnTo>
                    <a:pt x="734567" y="41148"/>
                  </a:lnTo>
                  <a:close/>
                </a:path>
                <a:path w="4598034" h="966470">
                  <a:moveTo>
                    <a:pt x="903732" y="41148"/>
                  </a:moveTo>
                  <a:lnTo>
                    <a:pt x="777239" y="41148"/>
                  </a:lnTo>
                  <a:lnTo>
                    <a:pt x="777239" y="0"/>
                  </a:lnTo>
                  <a:lnTo>
                    <a:pt x="903732" y="0"/>
                  </a:lnTo>
                  <a:lnTo>
                    <a:pt x="903732" y="41148"/>
                  </a:lnTo>
                  <a:close/>
                </a:path>
                <a:path w="4598034" h="966470">
                  <a:moveTo>
                    <a:pt x="1071371" y="41148"/>
                  </a:moveTo>
                  <a:lnTo>
                    <a:pt x="944880" y="41148"/>
                  </a:lnTo>
                  <a:lnTo>
                    <a:pt x="944880" y="0"/>
                  </a:lnTo>
                  <a:lnTo>
                    <a:pt x="1071371" y="0"/>
                  </a:lnTo>
                  <a:lnTo>
                    <a:pt x="1071371" y="41148"/>
                  </a:lnTo>
                  <a:close/>
                </a:path>
                <a:path w="4598034" h="966470">
                  <a:moveTo>
                    <a:pt x="1239012" y="41148"/>
                  </a:moveTo>
                  <a:lnTo>
                    <a:pt x="1114044" y="41148"/>
                  </a:lnTo>
                  <a:lnTo>
                    <a:pt x="1114044" y="0"/>
                  </a:lnTo>
                  <a:lnTo>
                    <a:pt x="1239012" y="0"/>
                  </a:lnTo>
                  <a:lnTo>
                    <a:pt x="1239012" y="41148"/>
                  </a:lnTo>
                  <a:close/>
                </a:path>
                <a:path w="4598034" h="966470">
                  <a:moveTo>
                    <a:pt x="1406651" y="41148"/>
                  </a:moveTo>
                  <a:lnTo>
                    <a:pt x="1281684" y="41148"/>
                  </a:lnTo>
                  <a:lnTo>
                    <a:pt x="1281684" y="0"/>
                  </a:lnTo>
                  <a:lnTo>
                    <a:pt x="1406651" y="0"/>
                  </a:lnTo>
                  <a:lnTo>
                    <a:pt x="1406651" y="41148"/>
                  </a:lnTo>
                  <a:close/>
                </a:path>
                <a:path w="4598034" h="966470">
                  <a:moveTo>
                    <a:pt x="1575816" y="41148"/>
                  </a:moveTo>
                  <a:lnTo>
                    <a:pt x="1449324" y="41148"/>
                  </a:lnTo>
                  <a:lnTo>
                    <a:pt x="1449324" y="0"/>
                  </a:lnTo>
                  <a:lnTo>
                    <a:pt x="1575816" y="0"/>
                  </a:lnTo>
                  <a:lnTo>
                    <a:pt x="1575816" y="41148"/>
                  </a:lnTo>
                  <a:close/>
                </a:path>
                <a:path w="4598034" h="966470">
                  <a:moveTo>
                    <a:pt x="1743455" y="41148"/>
                  </a:moveTo>
                  <a:lnTo>
                    <a:pt x="1616964" y="41148"/>
                  </a:lnTo>
                  <a:lnTo>
                    <a:pt x="1616964" y="0"/>
                  </a:lnTo>
                  <a:lnTo>
                    <a:pt x="1743455" y="0"/>
                  </a:lnTo>
                  <a:lnTo>
                    <a:pt x="1743455" y="41148"/>
                  </a:lnTo>
                  <a:close/>
                </a:path>
                <a:path w="4598034" h="966470">
                  <a:moveTo>
                    <a:pt x="1911096" y="41148"/>
                  </a:moveTo>
                  <a:lnTo>
                    <a:pt x="1786128" y="41148"/>
                  </a:lnTo>
                  <a:lnTo>
                    <a:pt x="1786128" y="0"/>
                  </a:lnTo>
                  <a:lnTo>
                    <a:pt x="1911096" y="0"/>
                  </a:lnTo>
                  <a:lnTo>
                    <a:pt x="1911096" y="41148"/>
                  </a:lnTo>
                  <a:close/>
                </a:path>
                <a:path w="4598034" h="966470">
                  <a:moveTo>
                    <a:pt x="2080260" y="41148"/>
                  </a:moveTo>
                  <a:lnTo>
                    <a:pt x="1953768" y="41148"/>
                  </a:lnTo>
                  <a:lnTo>
                    <a:pt x="1953768" y="0"/>
                  </a:lnTo>
                  <a:lnTo>
                    <a:pt x="2080260" y="0"/>
                  </a:lnTo>
                  <a:lnTo>
                    <a:pt x="2080260" y="41148"/>
                  </a:lnTo>
                  <a:close/>
                </a:path>
                <a:path w="4598034" h="966470">
                  <a:moveTo>
                    <a:pt x="2247900" y="41148"/>
                  </a:moveTo>
                  <a:lnTo>
                    <a:pt x="2121408" y="41148"/>
                  </a:lnTo>
                  <a:lnTo>
                    <a:pt x="2121408" y="0"/>
                  </a:lnTo>
                  <a:lnTo>
                    <a:pt x="2247900" y="0"/>
                  </a:lnTo>
                  <a:lnTo>
                    <a:pt x="2247900" y="41148"/>
                  </a:lnTo>
                  <a:close/>
                </a:path>
                <a:path w="4598034" h="966470">
                  <a:moveTo>
                    <a:pt x="2415539" y="41148"/>
                  </a:moveTo>
                  <a:lnTo>
                    <a:pt x="2289048" y="41148"/>
                  </a:lnTo>
                  <a:lnTo>
                    <a:pt x="2289048" y="0"/>
                  </a:lnTo>
                  <a:lnTo>
                    <a:pt x="2415539" y="0"/>
                  </a:lnTo>
                  <a:lnTo>
                    <a:pt x="2415539" y="41148"/>
                  </a:lnTo>
                  <a:close/>
                </a:path>
                <a:path w="4598034" h="966470">
                  <a:moveTo>
                    <a:pt x="2583180" y="41148"/>
                  </a:moveTo>
                  <a:lnTo>
                    <a:pt x="2458212" y="41148"/>
                  </a:lnTo>
                  <a:lnTo>
                    <a:pt x="2458212" y="0"/>
                  </a:lnTo>
                  <a:lnTo>
                    <a:pt x="2583180" y="0"/>
                  </a:lnTo>
                  <a:lnTo>
                    <a:pt x="2583180" y="41148"/>
                  </a:lnTo>
                  <a:close/>
                </a:path>
                <a:path w="4598034" h="966470">
                  <a:moveTo>
                    <a:pt x="2752344" y="41148"/>
                  </a:moveTo>
                  <a:lnTo>
                    <a:pt x="2625852" y="41148"/>
                  </a:lnTo>
                  <a:lnTo>
                    <a:pt x="2625852" y="0"/>
                  </a:lnTo>
                  <a:lnTo>
                    <a:pt x="2752344" y="0"/>
                  </a:lnTo>
                  <a:lnTo>
                    <a:pt x="2752344" y="41148"/>
                  </a:lnTo>
                  <a:close/>
                </a:path>
                <a:path w="4598034" h="966470">
                  <a:moveTo>
                    <a:pt x="2919984" y="41148"/>
                  </a:moveTo>
                  <a:lnTo>
                    <a:pt x="2793492" y="41148"/>
                  </a:lnTo>
                  <a:lnTo>
                    <a:pt x="2793492" y="0"/>
                  </a:lnTo>
                  <a:lnTo>
                    <a:pt x="2919984" y="0"/>
                  </a:lnTo>
                  <a:lnTo>
                    <a:pt x="2919984" y="41148"/>
                  </a:lnTo>
                  <a:close/>
                </a:path>
                <a:path w="4598034" h="966470">
                  <a:moveTo>
                    <a:pt x="3087624" y="41148"/>
                  </a:moveTo>
                  <a:lnTo>
                    <a:pt x="2961132" y="41148"/>
                  </a:lnTo>
                  <a:lnTo>
                    <a:pt x="2961132" y="0"/>
                  </a:lnTo>
                  <a:lnTo>
                    <a:pt x="3087624" y="0"/>
                  </a:lnTo>
                  <a:lnTo>
                    <a:pt x="3087624" y="41148"/>
                  </a:lnTo>
                  <a:close/>
                </a:path>
                <a:path w="4598034" h="966470">
                  <a:moveTo>
                    <a:pt x="3255264" y="41148"/>
                  </a:moveTo>
                  <a:lnTo>
                    <a:pt x="3130296" y="41148"/>
                  </a:lnTo>
                  <a:lnTo>
                    <a:pt x="3130296" y="0"/>
                  </a:lnTo>
                  <a:lnTo>
                    <a:pt x="3255264" y="0"/>
                  </a:lnTo>
                  <a:lnTo>
                    <a:pt x="3255264" y="41148"/>
                  </a:lnTo>
                  <a:close/>
                </a:path>
                <a:path w="4598034" h="966470">
                  <a:moveTo>
                    <a:pt x="3424428" y="41148"/>
                  </a:moveTo>
                  <a:lnTo>
                    <a:pt x="3297936" y="41148"/>
                  </a:lnTo>
                  <a:lnTo>
                    <a:pt x="3297936" y="0"/>
                  </a:lnTo>
                  <a:lnTo>
                    <a:pt x="3424428" y="0"/>
                  </a:lnTo>
                  <a:lnTo>
                    <a:pt x="3424428" y="41148"/>
                  </a:lnTo>
                  <a:close/>
                </a:path>
                <a:path w="4598034" h="966470">
                  <a:moveTo>
                    <a:pt x="3592068" y="41148"/>
                  </a:moveTo>
                  <a:lnTo>
                    <a:pt x="3465576" y="41148"/>
                  </a:lnTo>
                  <a:lnTo>
                    <a:pt x="3465576" y="0"/>
                  </a:lnTo>
                  <a:lnTo>
                    <a:pt x="3592068" y="0"/>
                  </a:lnTo>
                  <a:lnTo>
                    <a:pt x="3592068" y="41148"/>
                  </a:lnTo>
                  <a:close/>
                </a:path>
                <a:path w="4598034" h="966470">
                  <a:moveTo>
                    <a:pt x="3759708" y="41148"/>
                  </a:moveTo>
                  <a:lnTo>
                    <a:pt x="3633216" y="41148"/>
                  </a:lnTo>
                  <a:lnTo>
                    <a:pt x="3633216" y="0"/>
                  </a:lnTo>
                  <a:lnTo>
                    <a:pt x="3759708" y="0"/>
                  </a:lnTo>
                  <a:lnTo>
                    <a:pt x="3759708" y="41148"/>
                  </a:lnTo>
                  <a:close/>
                </a:path>
                <a:path w="4598034" h="966470">
                  <a:moveTo>
                    <a:pt x="3927348" y="41148"/>
                  </a:moveTo>
                  <a:lnTo>
                    <a:pt x="3802380" y="41148"/>
                  </a:lnTo>
                  <a:lnTo>
                    <a:pt x="3802380" y="0"/>
                  </a:lnTo>
                  <a:lnTo>
                    <a:pt x="3927348" y="0"/>
                  </a:lnTo>
                  <a:lnTo>
                    <a:pt x="3927348" y="41148"/>
                  </a:lnTo>
                  <a:close/>
                </a:path>
                <a:path w="4598034" h="966470">
                  <a:moveTo>
                    <a:pt x="4096512" y="41148"/>
                  </a:moveTo>
                  <a:lnTo>
                    <a:pt x="3970020" y="41148"/>
                  </a:lnTo>
                  <a:lnTo>
                    <a:pt x="3970020" y="0"/>
                  </a:lnTo>
                  <a:lnTo>
                    <a:pt x="4096512" y="0"/>
                  </a:lnTo>
                  <a:lnTo>
                    <a:pt x="4096512" y="41148"/>
                  </a:lnTo>
                  <a:close/>
                </a:path>
                <a:path w="4598034" h="966470">
                  <a:moveTo>
                    <a:pt x="4264152" y="41148"/>
                  </a:moveTo>
                  <a:lnTo>
                    <a:pt x="4137660" y="41148"/>
                  </a:lnTo>
                  <a:lnTo>
                    <a:pt x="4137660" y="0"/>
                  </a:lnTo>
                  <a:lnTo>
                    <a:pt x="4264152" y="0"/>
                  </a:lnTo>
                  <a:lnTo>
                    <a:pt x="4264152" y="41148"/>
                  </a:lnTo>
                  <a:close/>
                </a:path>
                <a:path w="4598034" h="966470">
                  <a:moveTo>
                    <a:pt x="4431792" y="41148"/>
                  </a:moveTo>
                  <a:lnTo>
                    <a:pt x="4305300" y="41148"/>
                  </a:lnTo>
                  <a:lnTo>
                    <a:pt x="4305300" y="0"/>
                  </a:lnTo>
                  <a:lnTo>
                    <a:pt x="4431792" y="0"/>
                  </a:lnTo>
                  <a:lnTo>
                    <a:pt x="4431792" y="41148"/>
                  </a:lnTo>
                  <a:close/>
                </a:path>
                <a:path w="4598034" h="966470">
                  <a:moveTo>
                    <a:pt x="4555236" y="41148"/>
                  </a:moveTo>
                  <a:lnTo>
                    <a:pt x="4474464" y="41148"/>
                  </a:lnTo>
                  <a:lnTo>
                    <a:pt x="4474464" y="0"/>
                  </a:lnTo>
                  <a:lnTo>
                    <a:pt x="4576571" y="0"/>
                  </a:lnTo>
                  <a:lnTo>
                    <a:pt x="4585049" y="1619"/>
                  </a:lnTo>
                  <a:lnTo>
                    <a:pt x="4591812" y="6095"/>
                  </a:lnTo>
                  <a:lnTo>
                    <a:pt x="4596288" y="12858"/>
                  </a:lnTo>
                  <a:lnTo>
                    <a:pt x="4597907" y="21335"/>
                  </a:lnTo>
                  <a:lnTo>
                    <a:pt x="4555236" y="21335"/>
                  </a:lnTo>
                  <a:lnTo>
                    <a:pt x="4555236" y="41148"/>
                  </a:lnTo>
                  <a:close/>
                </a:path>
                <a:path w="4598034" h="966470">
                  <a:moveTo>
                    <a:pt x="4597907" y="44196"/>
                  </a:moveTo>
                  <a:lnTo>
                    <a:pt x="4555236" y="44196"/>
                  </a:lnTo>
                  <a:lnTo>
                    <a:pt x="4555236" y="21335"/>
                  </a:lnTo>
                  <a:lnTo>
                    <a:pt x="4576571" y="41148"/>
                  </a:lnTo>
                  <a:lnTo>
                    <a:pt x="4597907" y="41148"/>
                  </a:lnTo>
                  <a:lnTo>
                    <a:pt x="4597907" y="44196"/>
                  </a:lnTo>
                  <a:close/>
                </a:path>
                <a:path w="4598034" h="966470">
                  <a:moveTo>
                    <a:pt x="4597907" y="41148"/>
                  </a:moveTo>
                  <a:lnTo>
                    <a:pt x="4576571" y="41148"/>
                  </a:lnTo>
                  <a:lnTo>
                    <a:pt x="4555236" y="21335"/>
                  </a:lnTo>
                  <a:lnTo>
                    <a:pt x="4597907" y="21335"/>
                  </a:lnTo>
                  <a:lnTo>
                    <a:pt x="4597907" y="41148"/>
                  </a:lnTo>
                  <a:close/>
                </a:path>
                <a:path w="4598034" h="966470">
                  <a:moveTo>
                    <a:pt x="4597907" y="211836"/>
                  </a:moveTo>
                  <a:lnTo>
                    <a:pt x="4555236" y="211836"/>
                  </a:lnTo>
                  <a:lnTo>
                    <a:pt x="4555236" y="86867"/>
                  </a:lnTo>
                  <a:lnTo>
                    <a:pt x="4597907" y="86867"/>
                  </a:lnTo>
                  <a:lnTo>
                    <a:pt x="4597907" y="211836"/>
                  </a:lnTo>
                  <a:close/>
                </a:path>
                <a:path w="4598034" h="966470">
                  <a:moveTo>
                    <a:pt x="4597907" y="379475"/>
                  </a:moveTo>
                  <a:lnTo>
                    <a:pt x="4555236" y="379475"/>
                  </a:lnTo>
                  <a:lnTo>
                    <a:pt x="4555236" y="254508"/>
                  </a:lnTo>
                  <a:lnTo>
                    <a:pt x="4597907" y="254508"/>
                  </a:lnTo>
                  <a:lnTo>
                    <a:pt x="4597907" y="379475"/>
                  </a:lnTo>
                  <a:close/>
                </a:path>
                <a:path w="4598034" h="966470">
                  <a:moveTo>
                    <a:pt x="4597907" y="548640"/>
                  </a:moveTo>
                  <a:lnTo>
                    <a:pt x="4555236" y="548640"/>
                  </a:lnTo>
                  <a:lnTo>
                    <a:pt x="4555236" y="422147"/>
                  </a:lnTo>
                  <a:lnTo>
                    <a:pt x="4597907" y="422147"/>
                  </a:lnTo>
                  <a:lnTo>
                    <a:pt x="4597907" y="548640"/>
                  </a:lnTo>
                  <a:close/>
                </a:path>
                <a:path w="4598034" h="966470">
                  <a:moveTo>
                    <a:pt x="4597907" y="716279"/>
                  </a:moveTo>
                  <a:lnTo>
                    <a:pt x="4555236" y="716279"/>
                  </a:lnTo>
                  <a:lnTo>
                    <a:pt x="4555236" y="589788"/>
                  </a:lnTo>
                  <a:lnTo>
                    <a:pt x="4597907" y="589788"/>
                  </a:lnTo>
                  <a:lnTo>
                    <a:pt x="4597907" y="716279"/>
                  </a:lnTo>
                  <a:close/>
                </a:path>
                <a:path w="4598034" h="966470">
                  <a:moveTo>
                    <a:pt x="4597907" y="883920"/>
                  </a:moveTo>
                  <a:lnTo>
                    <a:pt x="4555236" y="883920"/>
                  </a:lnTo>
                  <a:lnTo>
                    <a:pt x="4555236" y="758952"/>
                  </a:lnTo>
                  <a:lnTo>
                    <a:pt x="4597907" y="758952"/>
                  </a:lnTo>
                  <a:lnTo>
                    <a:pt x="4597907" y="883920"/>
                  </a:lnTo>
                  <a:close/>
                </a:path>
                <a:path w="4598034" h="966470">
                  <a:moveTo>
                    <a:pt x="4576571" y="966216"/>
                  </a:moveTo>
                  <a:lnTo>
                    <a:pt x="4469892" y="966216"/>
                  </a:lnTo>
                  <a:lnTo>
                    <a:pt x="4469892" y="923543"/>
                  </a:lnTo>
                  <a:lnTo>
                    <a:pt x="4576571" y="923543"/>
                  </a:lnTo>
                  <a:lnTo>
                    <a:pt x="4573523" y="926592"/>
                  </a:lnTo>
                  <a:lnTo>
                    <a:pt x="4555236" y="926592"/>
                  </a:lnTo>
                  <a:lnTo>
                    <a:pt x="4555236" y="944879"/>
                  </a:lnTo>
                  <a:lnTo>
                    <a:pt x="4597907" y="944879"/>
                  </a:lnTo>
                  <a:lnTo>
                    <a:pt x="4596288" y="953357"/>
                  </a:lnTo>
                  <a:lnTo>
                    <a:pt x="4591812" y="960120"/>
                  </a:lnTo>
                  <a:lnTo>
                    <a:pt x="4585049" y="964597"/>
                  </a:lnTo>
                  <a:lnTo>
                    <a:pt x="4576571" y="966216"/>
                  </a:lnTo>
                  <a:close/>
                </a:path>
                <a:path w="4598034" h="966470">
                  <a:moveTo>
                    <a:pt x="4555236" y="944879"/>
                  </a:moveTo>
                  <a:lnTo>
                    <a:pt x="4555236" y="926592"/>
                  </a:lnTo>
                  <a:lnTo>
                    <a:pt x="4573523" y="926592"/>
                  </a:lnTo>
                  <a:lnTo>
                    <a:pt x="4555236" y="944879"/>
                  </a:lnTo>
                  <a:close/>
                </a:path>
                <a:path w="4598034" h="966470">
                  <a:moveTo>
                    <a:pt x="4597907" y="944879"/>
                  </a:moveTo>
                  <a:lnTo>
                    <a:pt x="4555236" y="944879"/>
                  </a:lnTo>
                  <a:lnTo>
                    <a:pt x="4573523" y="926592"/>
                  </a:lnTo>
                  <a:lnTo>
                    <a:pt x="4597907" y="926592"/>
                  </a:lnTo>
                  <a:lnTo>
                    <a:pt x="4597907" y="944879"/>
                  </a:lnTo>
                  <a:close/>
                </a:path>
                <a:path w="4598034" h="966470">
                  <a:moveTo>
                    <a:pt x="4427220" y="966216"/>
                  </a:moveTo>
                  <a:lnTo>
                    <a:pt x="4300728" y="966216"/>
                  </a:lnTo>
                  <a:lnTo>
                    <a:pt x="4300728" y="923543"/>
                  </a:lnTo>
                  <a:lnTo>
                    <a:pt x="4427220" y="923543"/>
                  </a:lnTo>
                  <a:lnTo>
                    <a:pt x="4427220" y="966216"/>
                  </a:lnTo>
                  <a:close/>
                </a:path>
                <a:path w="4598034" h="966470">
                  <a:moveTo>
                    <a:pt x="4259580" y="966216"/>
                  </a:moveTo>
                  <a:lnTo>
                    <a:pt x="4133087" y="966216"/>
                  </a:lnTo>
                  <a:lnTo>
                    <a:pt x="4133087" y="923543"/>
                  </a:lnTo>
                  <a:lnTo>
                    <a:pt x="4259580" y="923543"/>
                  </a:lnTo>
                  <a:lnTo>
                    <a:pt x="4259580" y="966216"/>
                  </a:lnTo>
                  <a:close/>
                </a:path>
                <a:path w="4598034" h="966470">
                  <a:moveTo>
                    <a:pt x="4090416" y="966216"/>
                  </a:moveTo>
                  <a:lnTo>
                    <a:pt x="3965448" y="966216"/>
                  </a:lnTo>
                  <a:lnTo>
                    <a:pt x="3965448" y="923543"/>
                  </a:lnTo>
                  <a:lnTo>
                    <a:pt x="4090416" y="923543"/>
                  </a:lnTo>
                  <a:lnTo>
                    <a:pt x="4090416" y="966216"/>
                  </a:lnTo>
                  <a:close/>
                </a:path>
                <a:path w="4598034" h="966470">
                  <a:moveTo>
                    <a:pt x="3922776" y="966216"/>
                  </a:moveTo>
                  <a:lnTo>
                    <a:pt x="3796284" y="966216"/>
                  </a:lnTo>
                  <a:lnTo>
                    <a:pt x="3796284" y="923543"/>
                  </a:lnTo>
                  <a:lnTo>
                    <a:pt x="3922776" y="923543"/>
                  </a:lnTo>
                  <a:lnTo>
                    <a:pt x="3922776" y="966216"/>
                  </a:lnTo>
                  <a:close/>
                </a:path>
                <a:path w="4598034" h="966470">
                  <a:moveTo>
                    <a:pt x="3755136" y="966216"/>
                  </a:moveTo>
                  <a:lnTo>
                    <a:pt x="3628644" y="966216"/>
                  </a:lnTo>
                  <a:lnTo>
                    <a:pt x="3628644" y="923543"/>
                  </a:lnTo>
                  <a:lnTo>
                    <a:pt x="3755136" y="923543"/>
                  </a:lnTo>
                  <a:lnTo>
                    <a:pt x="3755136" y="966216"/>
                  </a:lnTo>
                  <a:close/>
                </a:path>
                <a:path w="4598034" h="966470">
                  <a:moveTo>
                    <a:pt x="3587496" y="966216"/>
                  </a:moveTo>
                  <a:lnTo>
                    <a:pt x="3461003" y="966216"/>
                  </a:lnTo>
                  <a:lnTo>
                    <a:pt x="3461003" y="923543"/>
                  </a:lnTo>
                  <a:lnTo>
                    <a:pt x="3587496" y="923543"/>
                  </a:lnTo>
                  <a:lnTo>
                    <a:pt x="3587496" y="966216"/>
                  </a:lnTo>
                  <a:close/>
                </a:path>
                <a:path w="4598034" h="966470">
                  <a:moveTo>
                    <a:pt x="3418332" y="966216"/>
                  </a:moveTo>
                  <a:lnTo>
                    <a:pt x="3293364" y="966216"/>
                  </a:lnTo>
                  <a:lnTo>
                    <a:pt x="3293364" y="923543"/>
                  </a:lnTo>
                  <a:lnTo>
                    <a:pt x="3418332" y="923543"/>
                  </a:lnTo>
                  <a:lnTo>
                    <a:pt x="3418332" y="966216"/>
                  </a:lnTo>
                  <a:close/>
                </a:path>
                <a:path w="4598034" h="966470">
                  <a:moveTo>
                    <a:pt x="3250692" y="966216"/>
                  </a:moveTo>
                  <a:lnTo>
                    <a:pt x="3124200" y="966216"/>
                  </a:lnTo>
                  <a:lnTo>
                    <a:pt x="3124200" y="923543"/>
                  </a:lnTo>
                  <a:lnTo>
                    <a:pt x="3250692" y="923543"/>
                  </a:lnTo>
                  <a:lnTo>
                    <a:pt x="3250692" y="966216"/>
                  </a:lnTo>
                  <a:close/>
                </a:path>
                <a:path w="4598034" h="966470">
                  <a:moveTo>
                    <a:pt x="3083052" y="966216"/>
                  </a:moveTo>
                  <a:lnTo>
                    <a:pt x="2956560" y="966216"/>
                  </a:lnTo>
                  <a:lnTo>
                    <a:pt x="2956560" y="923543"/>
                  </a:lnTo>
                  <a:lnTo>
                    <a:pt x="3083052" y="923543"/>
                  </a:lnTo>
                  <a:lnTo>
                    <a:pt x="3083052" y="966216"/>
                  </a:lnTo>
                  <a:close/>
                </a:path>
                <a:path w="4598034" h="966470">
                  <a:moveTo>
                    <a:pt x="2915412" y="966216"/>
                  </a:moveTo>
                  <a:lnTo>
                    <a:pt x="2788919" y="966216"/>
                  </a:lnTo>
                  <a:lnTo>
                    <a:pt x="2788919" y="923543"/>
                  </a:lnTo>
                  <a:lnTo>
                    <a:pt x="2915412" y="923543"/>
                  </a:lnTo>
                  <a:lnTo>
                    <a:pt x="2915412" y="966216"/>
                  </a:lnTo>
                  <a:close/>
                </a:path>
                <a:path w="4598034" h="966470">
                  <a:moveTo>
                    <a:pt x="2746248" y="966216"/>
                  </a:moveTo>
                  <a:lnTo>
                    <a:pt x="2621280" y="966216"/>
                  </a:lnTo>
                  <a:lnTo>
                    <a:pt x="2621280" y="923543"/>
                  </a:lnTo>
                  <a:lnTo>
                    <a:pt x="2746248" y="923543"/>
                  </a:lnTo>
                  <a:lnTo>
                    <a:pt x="2746248" y="966216"/>
                  </a:lnTo>
                  <a:close/>
                </a:path>
                <a:path w="4598034" h="966470">
                  <a:moveTo>
                    <a:pt x="2578608" y="966216"/>
                  </a:moveTo>
                  <a:lnTo>
                    <a:pt x="2452116" y="966216"/>
                  </a:lnTo>
                  <a:lnTo>
                    <a:pt x="2452116" y="923543"/>
                  </a:lnTo>
                  <a:lnTo>
                    <a:pt x="2578608" y="923543"/>
                  </a:lnTo>
                  <a:lnTo>
                    <a:pt x="2578608" y="966216"/>
                  </a:lnTo>
                  <a:close/>
                </a:path>
                <a:path w="4598034" h="966470">
                  <a:moveTo>
                    <a:pt x="2410968" y="966216"/>
                  </a:moveTo>
                  <a:lnTo>
                    <a:pt x="2284476" y="966216"/>
                  </a:lnTo>
                  <a:lnTo>
                    <a:pt x="2284476" y="923543"/>
                  </a:lnTo>
                  <a:lnTo>
                    <a:pt x="2410968" y="923543"/>
                  </a:lnTo>
                  <a:lnTo>
                    <a:pt x="2410968" y="966216"/>
                  </a:lnTo>
                  <a:close/>
                </a:path>
                <a:path w="4598034" h="966470">
                  <a:moveTo>
                    <a:pt x="2243328" y="966216"/>
                  </a:moveTo>
                  <a:lnTo>
                    <a:pt x="2116835" y="966216"/>
                  </a:lnTo>
                  <a:lnTo>
                    <a:pt x="2116835" y="923543"/>
                  </a:lnTo>
                  <a:lnTo>
                    <a:pt x="2243328" y="923543"/>
                  </a:lnTo>
                  <a:lnTo>
                    <a:pt x="2243328" y="966216"/>
                  </a:lnTo>
                  <a:close/>
                </a:path>
                <a:path w="4598034" h="966470">
                  <a:moveTo>
                    <a:pt x="2074164" y="966216"/>
                  </a:moveTo>
                  <a:lnTo>
                    <a:pt x="1949196" y="966216"/>
                  </a:lnTo>
                  <a:lnTo>
                    <a:pt x="1949196" y="923543"/>
                  </a:lnTo>
                  <a:lnTo>
                    <a:pt x="2074164" y="923543"/>
                  </a:lnTo>
                  <a:lnTo>
                    <a:pt x="2074164" y="966216"/>
                  </a:lnTo>
                  <a:close/>
                </a:path>
                <a:path w="4598034" h="966470">
                  <a:moveTo>
                    <a:pt x="1906524" y="966216"/>
                  </a:moveTo>
                  <a:lnTo>
                    <a:pt x="1780032" y="966216"/>
                  </a:lnTo>
                  <a:lnTo>
                    <a:pt x="1780032" y="923543"/>
                  </a:lnTo>
                  <a:lnTo>
                    <a:pt x="1906524" y="923543"/>
                  </a:lnTo>
                  <a:lnTo>
                    <a:pt x="1906524" y="966216"/>
                  </a:lnTo>
                  <a:close/>
                </a:path>
                <a:path w="4598034" h="966470">
                  <a:moveTo>
                    <a:pt x="1738884" y="966216"/>
                  </a:moveTo>
                  <a:lnTo>
                    <a:pt x="1612392" y="966216"/>
                  </a:lnTo>
                  <a:lnTo>
                    <a:pt x="1612392" y="923543"/>
                  </a:lnTo>
                  <a:lnTo>
                    <a:pt x="1738884" y="923543"/>
                  </a:lnTo>
                  <a:lnTo>
                    <a:pt x="1738884" y="966216"/>
                  </a:lnTo>
                  <a:close/>
                </a:path>
                <a:path w="4598034" h="966470">
                  <a:moveTo>
                    <a:pt x="1571244" y="966216"/>
                  </a:moveTo>
                  <a:lnTo>
                    <a:pt x="1444751" y="966216"/>
                  </a:lnTo>
                  <a:lnTo>
                    <a:pt x="1444751" y="923543"/>
                  </a:lnTo>
                  <a:lnTo>
                    <a:pt x="1571244" y="923543"/>
                  </a:lnTo>
                  <a:lnTo>
                    <a:pt x="1571244" y="966216"/>
                  </a:lnTo>
                  <a:close/>
                </a:path>
                <a:path w="4598034" h="966470">
                  <a:moveTo>
                    <a:pt x="1402080" y="966216"/>
                  </a:moveTo>
                  <a:lnTo>
                    <a:pt x="1277112" y="966216"/>
                  </a:lnTo>
                  <a:lnTo>
                    <a:pt x="1277112" y="923543"/>
                  </a:lnTo>
                  <a:lnTo>
                    <a:pt x="1402080" y="923543"/>
                  </a:lnTo>
                  <a:lnTo>
                    <a:pt x="1402080" y="966216"/>
                  </a:lnTo>
                  <a:close/>
                </a:path>
                <a:path w="4598034" h="966470">
                  <a:moveTo>
                    <a:pt x="1234439" y="966216"/>
                  </a:moveTo>
                  <a:lnTo>
                    <a:pt x="1107948" y="966216"/>
                  </a:lnTo>
                  <a:lnTo>
                    <a:pt x="1107948" y="923543"/>
                  </a:lnTo>
                  <a:lnTo>
                    <a:pt x="1234439" y="923543"/>
                  </a:lnTo>
                  <a:lnTo>
                    <a:pt x="1234439" y="966216"/>
                  </a:lnTo>
                  <a:close/>
                </a:path>
                <a:path w="4598034" h="966470">
                  <a:moveTo>
                    <a:pt x="1066800" y="966216"/>
                  </a:moveTo>
                  <a:lnTo>
                    <a:pt x="940308" y="966216"/>
                  </a:lnTo>
                  <a:lnTo>
                    <a:pt x="940308" y="923543"/>
                  </a:lnTo>
                  <a:lnTo>
                    <a:pt x="1066800" y="923543"/>
                  </a:lnTo>
                  <a:lnTo>
                    <a:pt x="1066800" y="966216"/>
                  </a:lnTo>
                  <a:close/>
                </a:path>
                <a:path w="4598034" h="966470">
                  <a:moveTo>
                    <a:pt x="899160" y="966216"/>
                  </a:moveTo>
                  <a:lnTo>
                    <a:pt x="772667" y="966216"/>
                  </a:lnTo>
                  <a:lnTo>
                    <a:pt x="772667" y="923543"/>
                  </a:lnTo>
                  <a:lnTo>
                    <a:pt x="899160" y="923543"/>
                  </a:lnTo>
                  <a:lnTo>
                    <a:pt x="899160" y="966216"/>
                  </a:lnTo>
                  <a:close/>
                </a:path>
                <a:path w="4598034" h="966470">
                  <a:moveTo>
                    <a:pt x="729996" y="966216"/>
                  </a:moveTo>
                  <a:lnTo>
                    <a:pt x="605028" y="966216"/>
                  </a:lnTo>
                  <a:lnTo>
                    <a:pt x="605028" y="923543"/>
                  </a:lnTo>
                  <a:lnTo>
                    <a:pt x="729996" y="923543"/>
                  </a:lnTo>
                  <a:lnTo>
                    <a:pt x="729996" y="966216"/>
                  </a:lnTo>
                  <a:close/>
                </a:path>
                <a:path w="4598034" h="966470">
                  <a:moveTo>
                    <a:pt x="562355" y="966216"/>
                  </a:moveTo>
                  <a:lnTo>
                    <a:pt x="435864" y="966216"/>
                  </a:lnTo>
                  <a:lnTo>
                    <a:pt x="435864" y="923543"/>
                  </a:lnTo>
                  <a:lnTo>
                    <a:pt x="562355" y="923543"/>
                  </a:lnTo>
                  <a:lnTo>
                    <a:pt x="562355" y="966216"/>
                  </a:lnTo>
                  <a:close/>
                </a:path>
                <a:path w="4598034" h="966470">
                  <a:moveTo>
                    <a:pt x="394716" y="966216"/>
                  </a:moveTo>
                  <a:lnTo>
                    <a:pt x="268224" y="966216"/>
                  </a:lnTo>
                  <a:lnTo>
                    <a:pt x="268224" y="923543"/>
                  </a:lnTo>
                  <a:lnTo>
                    <a:pt x="394716" y="923543"/>
                  </a:lnTo>
                  <a:lnTo>
                    <a:pt x="394716" y="966216"/>
                  </a:lnTo>
                  <a:close/>
                </a:path>
                <a:path w="4598034" h="966470">
                  <a:moveTo>
                    <a:pt x="227076" y="966216"/>
                  </a:moveTo>
                  <a:lnTo>
                    <a:pt x="100583" y="966216"/>
                  </a:lnTo>
                  <a:lnTo>
                    <a:pt x="100583" y="923543"/>
                  </a:lnTo>
                  <a:lnTo>
                    <a:pt x="227076" y="923543"/>
                  </a:lnTo>
                  <a:lnTo>
                    <a:pt x="227076" y="9662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09643" y="5146547"/>
              <a:ext cx="1301750" cy="127000"/>
            </a:xfrm>
            <a:custGeom>
              <a:avLst/>
              <a:gdLst/>
              <a:ahLst/>
              <a:cxnLst/>
              <a:rect l="l" t="t" r="r" b="b"/>
              <a:pathLst>
                <a:path w="1301750" h="127000">
                  <a:moveTo>
                    <a:pt x="124968" y="126492"/>
                  </a:moveTo>
                  <a:lnTo>
                    <a:pt x="0" y="62484"/>
                  </a:lnTo>
                  <a:lnTo>
                    <a:pt x="124968" y="0"/>
                  </a:lnTo>
                  <a:lnTo>
                    <a:pt x="124968" y="42672"/>
                  </a:lnTo>
                  <a:lnTo>
                    <a:pt x="103631" y="42672"/>
                  </a:lnTo>
                  <a:lnTo>
                    <a:pt x="103631" y="83820"/>
                  </a:lnTo>
                  <a:lnTo>
                    <a:pt x="124968" y="83820"/>
                  </a:lnTo>
                  <a:lnTo>
                    <a:pt x="124968" y="126492"/>
                  </a:lnTo>
                  <a:close/>
                </a:path>
                <a:path w="1301750" h="127000">
                  <a:moveTo>
                    <a:pt x="124968" y="83820"/>
                  </a:moveTo>
                  <a:lnTo>
                    <a:pt x="103631" y="83820"/>
                  </a:lnTo>
                  <a:lnTo>
                    <a:pt x="103631" y="42672"/>
                  </a:lnTo>
                  <a:lnTo>
                    <a:pt x="124968" y="42672"/>
                  </a:lnTo>
                  <a:lnTo>
                    <a:pt x="124968" y="83820"/>
                  </a:lnTo>
                  <a:close/>
                </a:path>
                <a:path w="1301750" h="127000">
                  <a:moveTo>
                    <a:pt x="1301496" y="83820"/>
                  </a:moveTo>
                  <a:lnTo>
                    <a:pt x="124968" y="83820"/>
                  </a:lnTo>
                  <a:lnTo>
                    <a:pt x="124968" y="42672"/>
                  </a:lnTo>
                  <a:lnTo>
                    <a:pt x="1301496" y="42672"/>
                  </a:lnTo>
                  <a:lnTo>
                    <a:pt x="1301496" y="838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7967" y="1398516"/>
            <a:ext cx="3617595" cy="1154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10" dirty="0">
                <a:solidFill>
                  <a:srgbClr val="0070BF"/>
                </a:solidFill>
                <a:latin typeface="Microsoft Sans Serif"/>
                <a:cs typeface="Microsoft Sans Serif"/>
                <a:hlinkClick r:id="rId3"/>
              </a:rPr>
              <a:t>eruinsaatstajkomisyonu@gmail.com</a:t>
            </a:r>
            <a:endParaRPr sz="1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1750">
              <a:latin typeface="Microsoft Sans Serif"/>
              <a:cs typeface="Microsoft Sans Serif"/>
            </a:endParaRPr>
          </a:p>
          <a:p>
            <a:pPr marL="117475">
              <a:lnSpc>
                <a:spcPct val="100000"/>
              </a:lnSpc>
            </a:pPr>
            <a:r>
              <a:rPr sz="1750" dirty="0">
                <a:solidFill>
                  <a:srgbClr val="FF0000"/>
                </a:solidFill>
                <a:latin typeface="Microsoft Sans Serif"/>
                <a:cs typeface="Microsoft Sans Serif"/>
              </a:rPr>
              <a:t>Konu</a:t>
            </a:r>
            <a:r>
              <a:rPr sz="175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750" dirty="0">
                <a:solidFill>
                  <a:srgbClr val="FF0000"/>
                </a:solidFill>
                <a:latin typeface="Microsoft Sans Serif"/>
                <a:cs typeface="Microsoft Sans Serif"/>
              </a:rPr>
              <a:t>Bölümüne</a:t>
            </a:r>
            <a:r>
              <a:rPr sz="175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75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sırasıyla</a:t>
            </a:r>
            <a:endParaRPr sz="1750">
              <a:latin typeface="Microsoft Sans Serif"/>
              <a:cs typeface="Microsoft Sans Serif"/>
            </a:endParaRPr>
          </a:p>
          <a:p>
            <a:pPr marL="117475">
              <a:lnSpc>
                <a:spcPct val="100000"/>
              </a:lnSpc>
              <a:spcBef>
                <a:spcPts val="25"/>
              </a:spcBef>
            </a:pP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Staj</a:t>
            </a:r>
            <a:r>
              <a:rPr sz="175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Türü,</a:t>
            </a:r>
            <a:r>
              <a:rPr sz="175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Okul</a:t>
            </a:r>
            <a:r>
              <a:rPr sz="175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No,</a:t>
            </a:r>
            <a:r>
              <a:rPr sz="175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FF0000"/>
                </a:solidFill>
                <a:latin typeface="Arial"/>
                <a:cs typeface="Arial"/>
              </a:rPr>
              <a:t>Ad-Soyad</a:t>
            </a:r>
            <a:endParaRPr sz="17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2888" y="2869130"/>
            <a:ext cx="3169285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dirty="0">
                <a:solidFill>
                  <a:srgbClr val="00AF50"/>
                </a:solidFill>
                <a:latin typeface="Arial"/>
                <a:cs typeface="Arial"/>
              </a:rPr>
              <a:t>Talebinizi</a:t>
            </a:r>
            <a:r>
              <a:rPr sz="175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0AF50"/>
                </a:solidFill>
                <a:latin typeface="Arial"/>
                <a:cs typeface="Arial"/>
              </a:rPr>
              <a:t>içeren</a:t>
            </a:r>
            <a:r>
              <a:rPr sz="175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0AF50"/>
                </a:solidFill>
                <a:latin typeface="Arial"/>
                <a:cs typeface="Arial"/>
              </a:rPr>
              <a:t>matbu</a:t>
            </a:r>
            <a:r>
              <a:rPr sz="175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00AF50"/>
                </a:solidFill>
                <a:latin typeface="Arial"/>
                <a:cs typeface="Arial"/>
              </a:rPr>
              <a:t>metin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0580" y="4943348"/>
            <a:ext cx="2840990" cy="5645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sz="1750" b="1" dirty="0">
                <a:solidFill>
                  <a:srgbClr val="00AFEF"/>
                </a:solidFill>
                <a:latin typeface="Arial"/>
                <a:cs typeface="Arial"/>
              </a:rPr>
              <a:t>İstenen</a:t>
            </a:r>
            <a:r>
              <a:rPr sz="175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0AFEF"/>
                </a:solidFill>
                <a:latin typeface="Arial"/>
                <a:cs typeface="Arial"/>
              </a:rPr>
              <a:t>belgeler e-</a:t>
            </a:r>
            <a:r>
              <a:rPr sz="1750" b="1" spc="-10" dirty="0">
                <a:solidFill>
                  <a:srgbClr val="00AFEF"/>
                </a:solidFill>
                <a:latin typeface="Arial"/>
                <a:cs typeface="Arial"/>
              </a:rPr>
              <a:t>postaya eklenmeli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92075" rIns="0" bIns="0" rtlCol="0">
            <a:spAutoFit/>
          </a:bodyPr>
          <a:lstStyle/>
          <a:p>
            <a:pPr marL="2522220" marR="240029" indent="-1821814">
              <a:lnSpc>
                <a:spcPct val="100499"/>
              </a:lnSpc>
              <a:spcBef>
                <a:spcPts val="725"/>
              </a:spcBef>
            </a:pPr>
            <a:r>
              <a:rPr sz="2200" b="1" spc="-25" dirty="0">
                <a:latin typeface="Calibri"/>
                <a:cs typeface="Calibri"/>
              </a:rPr>
              <a:t>STAJ</a:t>
            </a:r>
            <a:r>
              <a:rPr sz="2200" b="1" spc="-114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BAŞVURUSU</a:t>
            </a:r>
            <a:r>
              <a:rPr sz="2200" b="1" spc="-1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İÇİN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GEREKEN</a:t>
            </a:r>
            <a:r>
              <a:rPr sz="2200" b="1" spc="-1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İŞLEMLER NELERDİR?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386" y="1380210"/>
            <a:ext cx="66097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1160" indent="-378460">
              <a:lnSpc>
                <a:spcPct val="100000"/>
              </a:lnSpc>
              <a:spcBef>
                <a:spcPts val="105"/>
              </a:spcBef>
              <a:buChar char="•"/>
              <a:tabLst>
                <a:tab pos="391160" algn="l"/>
                <a:tab pos="1686560" algn="l"/>
                <a:tab pos="2426970" algn="l"/>
                <a:tab pos="4431665" algn="l"/>
                <a:tab pos="5615305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OBİSİS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staj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sekmesindeki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bilgileri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eksiksiz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34227" y="1380210"/>
            <a:ext cx="193167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27505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doldurulan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ve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24355" y="5821680"/>
            <a:ext cx="6436360" cy="29209"/>
            <a:chOff x="1324355" y="5821680"/>
            <a:chExt cx="6436360" cy="29209"/>
          </a:xfrm>
        </p:grpSpPr>
        <p:sp>
          <p:nvSpPr>
            <p:cNvPr id="7" name="object 7"/>
            <p:cNvSpPr/>
            <p:nvPr/>
          </p:nvSpPr>
          <p:spPr>
            <a:xfrm>
              <a:off x="1324355" y="5821680"/>
              <a:ext cx="6149340" cy="29209"/>
            </a:xfrm>
            <a:custGeom>
              <a:avLst/>
              <a:gdLst/>
              <a:ahLst/>
              <a:cxnLst/>
              <a:rect l="l" t="t" r="r" b="b"/>
              <a:pathLst>
                <a:path w="6149340" h="29210">
                  <a:moveTo>
                    <a:pt x="6149339" y="28956"/>
                  </a:moveTo>
                  <a:lnTo>
                    <a:pt x="0" y="28956"/>
                  </a:lnTo>
                  <a:lnTo>
                    <a:pt x="0" y="0"/>
                  </a:lnTo>
                  <a:lnTo>
                    <a:pt x="6149339" y="0"/>
                  </a:lnTo>
                  <a:lnTo>
                    <a:pt x="6149339" y="28956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73696" y="5821680"/>
              <a:ext cx="287020" cy="29209"/>
            </a:xfrm>
            <a:custGeom>
              <a:avLst/>
              <a:gdLst/>
              <a:ahLst/>
              <a:cxnLst/>
              <a:rect l="l" t="t" r="r" b="b"/>
              <a:pathLst>
                <a:path w="287020" h="29210">
                  <a:moveTo>
                    <a:pt x="286511" y="28955"/>
                  </a:moveTo>
                  <a:lnTo>
                    <a:pt x="0" y="28955"/>
                  </a:lnTo>
                  <a:lnTo>
                    <a:pt x="0" y="0"/>
                  </a:lnTo>
                  <a:lnTo>
                    <a:pt x="286511" y="0"/>
                  </a:lnTo>
                  <a:lnTo>
                    <a:pt x="286511" y="28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32159" y="1716710"/>
            <a:ext cx="8835390" cy="4986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2590" marR="6350" algn="just">
              <a:lnSpc>
                <a:spcPct val="125200"/>
              </a:lnSpc>
              <a:spcBef>
                <a:spcPts val="105"/>
              </a:spcBef>
            </a:pPr>
            <a:r>
              <a:rPr sz="2200" dirty="0">
                <a:latin typeface="Microsoft Sans Serif"/>
                <a:cs typeface="Microsoft Sans Serif"/>
              </a:rPr>
              <a:t>gerekli</a:t>
            </a:r>
            <a:r>
              <a:rPr sz="2200" spc="13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belgelerle</a:t>
            </a:r>
            <a:r>
              <a:rPr sz="2200" spc="114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13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komisyon</a:t>
            </a:r>
            <a:r>
              <a:rPr sz="2200" spc="12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üyelerine</a:t>
            </a:r>
            <a:r>
              <a:rPr sz="2200" spc="114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114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onayını</a:t>
            </a:r>
            <a:r>
              <a:rPr sz="2200" spc="140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yaptıran </a:t>
            </a:r>
            <a:r>
              <a:rPr sz="2200" dirty="0">
                <a:latin typeface="Microsoft Sans Serif"/>
                <a:cs typeface="Microsoft Sans Serif"/>
              </a:rPr>
              <a:t>öğrencilerin</a:t>
            </a:r>
            <a:r>
              <a:rPr sz="2200" spc="42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yine</a:t>
            </a:r>
            <a:r>
              <a:rPr sz="2200" spc="42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41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linkinde</a:t>
            </a:r>
            <a:r>
              <a:rPr sz="2200" spc="41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bulunan</a:t>
            </a:r>
            <a:r>
              <a:rPr sz="2200" spc="415" dirty="0"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FF0000"/>
                </a:solidFill>
                <a:latin typeface="Microsoft Sans Serif"/>
                <a:cs typeface="Microsoft Sans Serif"/>
              </a:rPr>
              <a:t>sicil</a:t>
            </a:r>
            <a:r>
              <a:rPr sz="2200" spc="420" dirty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FF0000"/>
                </a:solidFill>
                <a:latin typeface="Microsoft Sans Serif"/>
                <a:cs typeface="Microsoft Sans Serif"/>
              </a:rPr>
              <a:t>fişi</a:t>
            </a:r>
            <a:r>
              <a:rPr sz="2200" spc="415" dirty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kısmı</a:t>
            </a:r>
            <a:r>
              <a:rPr sz="2200" spc="409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aktif </a:t>
            </a:r>
            <a:r>
              <a:rPr sz="2200" dirty="0">
                <a:latin typeface="Microsoft Sans Serif"/>
                <a:cs typeface="Microsoft Sans Serif"/>
              </a:rPr>
              <a:t>hale</a:t>
            </a:r>
            <a:r>
              <a:rPr sz="2200" spc="-5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gelecektir.</a:t>
            </a:r>
            <a:endParaRPr sz="2200">
              <a:latin typeface="Microsoft Sans Serif"/>
              <a:cs typeface="Microsoft Sans Serif"/>
            </a:endParaRPr>
          </a:p>
          <a:p>
            <a:pPr marL="391795" marR="5080" indent="-379730" algn="just">
              <a:lnSpc>
                <a:spcPct val="125200"/>
              </a:lnSpc>
              <a:spcBef>
                <a:spcPts val="1340"/>
              </a:spcBef>
              <a:buSzPct val="93181"/>
              <a:buChar char="•"/>
              <a:tabLst>
                <a:tab pos="391795" algn="l"/>
                <a:tab pos="393700" algn="l"/>
              </a:tabLst>
            </a:pPr>
            <a:r>
              <a:rPr sz="2200" dirty="0">
                <a:latin typeface="Microsoft Sans Serif"/>
                <a:cs typeface="Microsoft Sans Serif"/>
              </a:rPr>
              <a:t>	Öğrenci</a:t>
            </a:r>
            <a:r>
              <a:rPr sz="2200" spc="28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bu</a:t>
            </a:r>
            <a:r>
              <a:rPr sz="2200" spc="28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28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sicil</a:t>
            </a:r>
            <a:r>
              <a:rPr sz="2200" spc="29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fişinin</a:t>
            </a:r>
            <a:r>
              <a:rPr sz="2200" spc="280" dirty="0">
                <a:latin typeface="Microsoft Sans Serif"/>
                <a:cs typeface="Microsoft Sans Serif"/>
              </a:rPr>
              <a:t> </a:t>
            </a:r>
            <a:r>
              <a:rPr sz="2200" spc="45" dirty="0">
                <a:latin typeface="Microsoft Sans Serif"/>
                <a:cs typeface="Microsoft Sans Serif"/>
              </a:rPr>
              <a:t>çıktısını</a:t>
            </a:r>
            <a:r>
              <a:rPr sz="2200" spc="28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alıp,</a:t>
            </a:r>
            <a:r>
              <a:rPr sz="2200" spc="27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29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zamanı</a:t>
            </a:r>
            <a:r>
              <a:rPr sz="2200" spc="27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29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yapacağı </a:t>
            </a:r>
            <a:r>
              <a:rPr sz="2200" dirty="0">
                <a:latin typeface="Microsoft Sans Serif"/>
                <a:cs typeface="Microsoft Sans Serif"/>
              </a:rPr>
              <a:t>firma/</a:t>
            </a:r>
            <a:r>
              <a:rPr sz="2200" spc="19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kurum</a:t>
            </a:r>
            <a:r>
              <a:rPr sz="2200" spc="18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veya</a:t>
            </a:r>
            <a:r>
              <a:rPr sz="2200" spc="19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kuruluşa</a:t>
            </a:r>
            <a:r>
              <a:rPr sz="2200" spc="19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giderek</a:t>
            </a:r>
            <a:r>
              <a:rPr sz="2200" spc="18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stajın</a:t>
            </a:r>
            <a:r>
              <a:rPr sz="2200" spc="19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başında</a:t>
            </a:r>
            <a:r>
              <a:rPr sz="2200" spc="17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4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sicil</a:t>
            </a:r>
            <a:r>
              <a:rPr sz="2200" spc="434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fişlerini </a:t>
            </a:r>
            <a:r>
              <a:rPr sz="2200" b="1" dirty="0">
                <a:latin typeface="Arial"/>
                <a:cs typeface="Arial"/>
              </a:rPr>
              <a:t>kapalı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zarf</a:t>
            </a:r>
            <a:r>
              <a:rPr sz="2200" b="1" spc="2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içerisinde</a:t>
            </a:r>
            <a:r>
              <a:rPr sz="2200" b="1" spc="2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işyeri</a:t>
            </a:r>
            <a:r>
              <a:rPr sz="2200" b="1" spc="28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yetkilisine</a:t>
            </a:r>
            <a:r>
              <a:rPr sz="2200" b="1" spc="280" dirty="0">
                <a:latin typeface="Arial"/>
                <a:cs typeface="Arial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teslim</a:t>
            </a:r>
            <a:r>
              <a:rPr sz="2200" spc="140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edecektir.</a:t>
            </a:r>
            <a:endParaRPr sz="2200">
              <a:latin typeface="Microsoft Sans Serif"/>
              <a:cs typeface="Microsoft Sans Serif"/>
            </a:endParaRPr>
          </a:p>
          <a:p>
            <a:pPr marL="391795" marR="5715" indent="-379730" algn="just">
              <a:lnSpc>
                <a:spcPct val="125499"/>
              </a:lnSpc>
              <a:spcBef>
                <a:spcPts val="1315"/>
              </a:spcBef>
              <a:buSzPct val="93181"/>
              <a:buChar char="•"/>
              <a:tabLst>
                <a:tab pos="391795" algn="l"/>
                <a:tab pos="393700" algn="l"/>
              </a:tabLst>
            </a:pPr>
            <a:r>
              <a:rPr sz="2200" dirty="0">
                <a:latin typeface="Microsoft Sans Serif"/>
                <a:cs typeface="Microsoft Sans Serif"/>
              </a:rPr>
              <a:t>	Staj</a:t>
            </a:r>
            <a:r>
              <a:rPr sz="2200" spc="305" dirty="0">
                <a:latin typeface="Microsoft Sans Serif"/>
                <a:cs typeface="Microsoft Sans Serif"/>
              </a:rPr>
              <a:t>   </a:t>
            </a:r>
            <a:r>
              <a:rPr sz="2200" dirty="0">
                <a:latin typeface="Microsoft Sans Serif"/>
                <a:cs typeface="Microsoft Sans Serif"/>
              </a:rPr>
              <a:t>sicil</a:t>
            </a:r>
            <a:r>
              <a:rPr sz="2200" spc="7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fişleri,</a:t>
            </a:r>
            <a:r>
              <a:rPr sz="2200" spc="300" dirty="0">
                <a:latin typeface="Microsoft Sans Serif"/>
                <a:cs typeface="Microsoft Sans Serif"/>
              </a:rPr>
              <a:t>  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300" dirty="0">
                <a:latin typeface="Microsoft Sans Serif"/>
                <a:cs typeface="Microsoft Sans Serif"/>
              </a:rPr>
              <a:t>   </a:t>
            </a:r>
            <a:r>
              <a:rPr sz="2200" dirty="0">
                <a:latin typeface="Microsoft Sans Serif"/>
                <a:cs typeface="Microsoft Sans Serif"/>
              </a:rPr>
              <a:t>sonunda</a:t>
            </a:r>
            <a:r>
              <a:rPr sz="2200" spc="310" dirty="0">
                <a:latin typeface="Microsoft Sans Serif"/>
                <a:cs typeface="Microsoft Sans Serif"/>
              </a:rPr>
              <a:t>   </a:t>
            </a:r>
            <a:r>
              <a:rPr sz="2200" dirty="0">
                <a:latin typeface="Microsoft Sans Serif"/>
                <a:cs typeface="Microsoft Sans Serif"/>
              </a:rPr>
              <a:t>işyerinin</a:t>
            </a:r>
            <a:r>
              <a:rPr sz="2200" spc="305" dirty="0">
                <a:latin typeface="Microsoft Sans Serif"/>
                <a:cs typeface="Microsoft Sans Serif"/>
              </a:rPr>
              <a:t>   </a:t>
            </a:r>
            <a:r>
              <a:rPr sz="2200" dirty="0">
                <a:latin typeface="Microsoft Sans Serif"/>
                <a:cs typeface="Microsoft Sans Serif"/>
              </a:rPr>
              <a:t>yetkili</a:t>
            </a:r>
            <a:r>
              <a:rPr sz="2200" spc="305" dirty="0">
                <a:latin typeface="Microsoft Sans Serif"/>
                <a:cs typeface="Microsoft Sans Serif"/>
              </a:rPr>
              <a:t>   </a:t>
            </a:r>
            <a:r>
              <a:rPr sz="2200" spc="-10" dirty="0">
                <a:latin typeface="Microsoft Sans Serif"/>
                <a:cs typeface="Microsoft Sans Serif"/>
              </a:rPr>
              <a:t>mühendisi </a:t>
            </a:r>
            <a:r>
              <a:rPr sz="2200" dirty="0">
                <a:latin typeface="Microsoft Sans Serif"/>
                <a:cs typeface="Microsoft Sans Serif"/>
              </a:rPr>
              <a:t>tarafından</a:t>
            </a:r>
            <a:r>
              <a:rPr sz="2200" spc="44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doldurulup</a:t>
            </a:r>
            <a:r>
              <a:rPr sz="2200" spc="455" dirty="0">
                <a:latin typeface="Microsoft Sans Serif"/>
                <a:cs typeface="Microsoft Sans Serif"/>
              </a:rPr>
              <a:t>    </a:t>
            </a:r>
            <a:r>
              <a:rPr sz="220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zarfa</a:t>
            </a:r>
            <a:r>
              <a:rPr sz="2200" b="1" u="sng" spc="434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   </a:t>
            </a:r>
            <a:r>
              <a:rPr sz="220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konulacak</a:t>
            </a:r>
            <a:r>
              <a:rPr sz="2200" b="1" u="sng" spc="43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   </a:t>
            </a:r>
            <a:r>
              <a:rPr sz="220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ve</a:t>
            </a:r>
            <a:r>
              <a:rPr sz="2200" b="1" u="sng" spc="43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   </a:t>
            </a:r>
            <a:r>
              <a:rPr sz="2200" b="1" u="sng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kapatılıp</a:t>
            </a:r>
            <a:r>
              <a:rPr sz="22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BF0000"/>
                </a:solidFill>
                <a:latin typeface="Arial"/>
                <a:cs typeface="Arial"/>
              </a:rPr>
              <a:t>mühürlenerek</a:t>
            </a:r>
            <a:r>
              <a:rPr sz="2200" b="1" spc="484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rgbClr val="BF0000"/>
                </a:solidFill>
                <a:latin typeface="Arial"/>
                <a:cs typeface="Arial"/>
              </a:rPr>
              <a:t>öğrenciye</a:t>
            </a:r>
            <a:r>
              <a:rPr sz="2200" b="1" spc="48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BF0000"/>
                </a:solidFill>
                <a:latin typeface="Arial"/>
                <a:cs typeface="Arial"/>
              </a:rPr>
              <a:t>teslim</a:t>
            </a:r>
            <a:r>
              <a:rPr sz="2200" b="1" spc="47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rgbClr val="BF0000"/>
                </a:solidFill>
                <a:latin typeface="Arial"/>
                <a:cs typeface="Arial"/>
              </a:rPr>
              <a:t>edilecektir.</a:t>
            </a:r>
            <a:r>
              <a:rPr sz="2200" b="1" spc="48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Öğrenci</a:t>
            </a:r>
            <a:r>
              <a:rPr sz="2200" spc="505" dirty="0">
                <a:latin typeface="Microsoft Sans Serif"/>
                <a:cs typeface="Microsoft Sans Serif"/>
              </a:rPr>
              <a:t>    </a:t>
            </a:r>
            <a:r>
              <a:rPr sz="2200" spc="-20" dirty="0">
                <a:latin typeface="Microsoft Sans Serif"/>
                <a:cs typeface="Microsoft Sans Serif"/>
              </a:rPr>
              <a:t>staj </a:t>
            </a:r>
            <a:r>
              <a:rPr sz="2200" dirty="0">
                <a:latin typeface="Microsoft Sans Serif"/>
                <a:cs typeface="Microsoft Sans Serif"/>
              </a:rPr>
              <a:t>sonunda</a:t>
            </a:r>
            <a:r>
              <a:rPr sz="2200" spc="265" dirty="0">
                <a:latin typeface="Microsoft Sans Serif"/>
                <a:cs typeface="Microsoft Sans Serif"/>
              </a:rPr>
              <a:t>   </a:t>
            </a:r>
            <a:r>
              <a:rPr sz="2200" dirty="0">
                <a:latin typeface="Microsoft Sans Serif"/>
                <a:cs typeface="Microsoft Sans Serif"/>
              </a:rPr>
              <a:t>belirlenen</a:t>
            </a:r>
            <a:r>
              <a:rPr sz="2200" spc="270" dirty="0">
                <a:latin typeface="Microsoft Sans Serif"/>
                <a:cs typeface="Microsoft Sans Serif"/>
              </a:rPr>
              <a:t>   </a:t>
            </a:r>
            <a:r>
              <a:rPr sz="2200" dirty="0">
                <a:latin typeface="Microsoft Sans Serif"/>
                <a:cs typeface="Microsoft Sans Serif"/>
              </a:rPr>
              <a:t>tarih</a:t>
            </a:r>
            <a:r>
              <a:rPr sz="2200" spc="4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aralığında,</a:t>
            </a:r>
            <a:r>
              <a:rPr sz="2200" spc="6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5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defteri,</a:t>
            </a:r>
            <a:r>
              <a:rPr sz="2200" spc="5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50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evrakları </a:t>
            </a:r>
            <a:r>
              <a:rPr sz="2200" dirty="0">
                <a:latin typeface="Microsoft Sans Serif"/>
                <a:cs typeface="Microsoft Sans Serif"/>
              </a:rPr>
              <a:t>ile</a:t>
            </a:r>
            <a:r>
              <a:rPr sz="2200" spc="30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birlikte</a:t>
            </a:r>
            <a:r>
              <a:rPr sz="2200" spc="3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sicil</a:t>
            </a:r>
            <a:r>
              <a:rPr sz="2200" spc="35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fişini</a:t>
            </a:r>
            <a:r>
              <a:rPr sz="2200" spc="370" dirty="0"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staj</a:t>
            </a:r>
            <a:r>
              <a:rPr sz="22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komisyonu</a:t>
            </a:r>
            <a:r>
              <a:rPr sz="2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30" dirty="0">
                <a:solidFill>
                  <a:srgbClr val="FF0000"/>
                </a:solidFill>
                <a:latin typeface="Arial"/>
                <a:cs typeface="Arial"/>
              </a:rPr>
              <a:t>üyesine</a:t>
            </a:r>
            <a:r>
              <a:rPr sz="2200" b="1" spc="-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teslim</a:t>
            </a:r>
            <a:r>
              <a:rPr sz="2200" spc="-10" dirty="0">
                <a:latin typeface="Microsoft Sans Serif"/>
                <a:cs typeface="Microsoft Sans Serif"/>
              </a:rPr>
              <a:t> edecektir.)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7980" y="2765341"/>
            <a:ext cx="5120270" cy="8976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7941" y="5860585"/>
            <a:ext cx="4583477" cy="8976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72849" y="5673338"/>
            <a:ext cx="4565015" cy="10350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u="sng" dirty="0">
                <a:solidFill>
                  <a:srgbClr val="1D1C11"/>
                </a:solidFill>
                <a:uFill>
                  <a:solidFill>
                    <a:srgbClr val="1D1C11"/>
                  </a:solidFill>
                </a:uFill>
                <a:latin typeface="Calibri"/>
                <a:cs typeface="Calibri"/>
              </a:rPr>
              <a:t>2.</a:t>
            </a:r>
            <a:r>
              <a:rPr sz="3300" b="1" u="sng" spc="-55" dirty="0">
                <a:solidFill>
                  <a:srgbClr val="1D1C11"/>
                </a:solidFill>
                <a:uFill>
                  <a:solidFill>
                    <a:srgbClr val="1D1C11"/>
                  </a:solidFill>
                </a:uFill>
                <a:latin typeface="Calibri"/>
                <a:cs typeface="Calibri"/>
              </a:rPr>
              <a:t> </a:t>
            </a:r>
            <a:r>
              <a:rPr sz="3300" b="1" u="sng" dirty="0">
                <a:solidFill>
                  <a:srgbClr val="1D1C11"/>
                </a:solidFill>
                <a:uFill>
                  <a:solidFill>
                    <a:srgbClr val="1D1C11"/>
                  </a:solidFill>
                </a:uFill>
                <a:latin typeface="Calibri"/>
                <a:cs typeface="Calibri"/>
              </a:rPr>
              <a:t>DEVRE</a:t>
            </a:r>
            <a:r>
              <a:rPr sz="3300" b="1" u="sng" spc="-20" dirty="0">
                <a:solidFill>
                  <a:srgbClr val="1D1C11"/>
                </a:solidFill>
                <a:uFill>
                  <a:solidFill>
                    <a:srgbClr val="1D1C11"/>
                  </a:solidFill>
                </a:uFill>
                <a:latin typeface="Calibri"/>
                <a:cs typeface="Calibri"/>
              </a:rPr>
              <a:t> </a:t>
            </a:r>
            <a:r>
              <a:rPr sz="3300" b="1" u="sng" spc="-10" dirty="0">
                <a:solidFill>
                  <a:srgbClr val="1D1C11"/>
                </a:solidFill>
                <a:uFill>
                  <a:solidFill>
                    <a:srgbClr val="1D1C11"/>
                  </a:solidFill>
                </a:uFill>
                <a:latin typeface="Calibri"/>
                <a:cs typeface="Calibri"/>
              </a:rPr>
              <a:t>STAJI</a:t>
            </a:r>
            <a:r>
              <a:rPr sz="3300" b="1" spc="-10" dirty="0">
                <a:solidFill>
                  <a:srgbClr val="1D1C11"/>
                </a:solidFill>
                <a:latin typeface="Calibri"/>
                <a:cs typeface="Calibri"/>
              </a:rPr>
              <a:t>: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BÜRO</a:t>
            </a:r>
            <a:r>
              <a:rPr sz="33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spc="-20" dirty="0">
                <a:solidFill>
                  <a:srgbClr val="FF0000"/>
                </a:solidFill>
                <a:latin typeface="Calibri"/>
                <a:cs typeface="Calibri"/>
              </a:rPr>
              <a:t>STAJI</a:t>
            </a:r>
            <a:r>
              <a:rPr sz="33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3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24</a:t>
            </a:r>
            <a:r>
              <a:rPr sz="3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İŞ</a:t>
            </a:r>
            <a:r>
              <a:rPr sz="33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GÜNÜ</a:t>
            </a:r>
            <a:r>
              <a:rPr sz="33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spc="-5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33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1944" y="3781044"/>
            <a:ext cx="475487" cy="18257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7001" y="1724748"/>
            <a:ext cx="6562725" cy="4959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b="0" dirty="0">
                <a:latin typeface="Microsoft Sans Serif"/>
                <a:cs typeface="Microsoft Sans Serif"/>
              </a:rPr>
              <a:t>Stajların</a:t>
            </a:r>
            <a:r>
              <a:rPr sz="3050" b="0" spc="30" dirty="0">
                <a:latin typeface="Microsoft Sans Serif"/>
                <a:cs typeface="Microsoft Sans Serif"/>
              </a:rPr>
              <a:t> </a:t>
            </a:r>
            <a:r>
              <a:rPr sz="3050" b="0" dirty="0">
                <a:latin typeface="Microsoft Sans Serif"/>
                <a:cs typeface="Microsoft Sans Serif"/>
              </a:rPr>
              <a:t>toplam</a:t>
            </a:r>
            <a:r>
              <a:rPr sz="3050" b="0" spc="5" dirty="0">
                <a:latin typeface="Microsoft Sans Serif"/>
                <a:cs typeface="Microsoft Sans Serif"/>
              </a:rPr>
              <a:t> </a:t>
            </a:r>
            <a:r>
              <a:rPr sz="3050" b="0" dirty="0">
                <a:latin typeface="Microsoft Sans Serif"/>
                <a:cs typeface="Microsoft Sans Serif"/>
              </a:rPr>
              <a:t>süresi</a:t>
            </a:r>
            <a:r>
              <a:rPr sz="3050" b="0" spc="30" dirty="0">
                <a:latin typeface="Microsoft Sans Serif"/>
                <a:cs typeface="Microsoft Sans Serif"/>
              </a:rPr>
              <a:t> </a:t>
            </a:r>
            <a:r>
              <a:rPr sz="3050" dirty="0">
                <a:latin typeface="Arial"/>
                <a:cs typeface="Arial"/>
              </a:rPr>
              <a:t>48</a:t>
            </a:r>
            <a:r>
              <a:rPr sz="3050" spc="-75" dirty="0">
                <a:latin typeface="Arial"/>
                <a:cs typeface="Arial"/>
              </a:rPr>
              <a:t> </a:t>
            </a:r>
            <a:r>
              <a:rPr sz="3050" dirty="0">
                <a:latin typeface="Arial"/>
                <a:cs typeface="Arial"/>
              </a:rPr>
              <a:t>iş</a:t>
            </a:r>
            <a:r>
              <a:rPr sz="3050" spc="-35" dirty="0">
                <a:latin typeface="Arial"/>
                <a:cs typeface="Arial"/>
              </a:rPr>
              <a:t> </a:t>
            </a:r>
            <a:r>
              <a:rPr sz="3050" spc="-10" dirty="0">
                <a:latin typeface="Arial"/>
                <a:cs typeface="Arial"/>
              </a:rPr>
              <a:t>günü</a:t>
            </a:r>
            <a:r>
              <a:rPr sz="3050" b="0" spc="-10" dirty="0">
                <a:latin typeface="Microsoft Sans Serif"/>
                <a:cs typeface="Microsoft Sans Serif"/>
              </a:rPr>
              <a:t>dür.</a:t>
            </a:r>
            <a:endParaRPr sz="30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2849" y="2572049"/>
            <a:ext cx="5111750" cy="10350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u="sng" dirty="0">
                <a:solidFill>
                  <a:srgbClr val="1D1C11"/>
                </a:solidFill>
                <a:uFill>
                  <a:solidFill>
                    <a:srgbClr val="1D1C11"/>
                  </a:solidFill>
                </a:uFill>
                <a:latin typeface="Calibri"/>
                <a:cs typeface="Calibri"/>
              </a:rPr>
              <a:t>1.</a:t>
            </a:r>
            <a:r>
              <a:rPr sz="3300" b="1" u="sng" spc="-55" dirty="0">
                <a:solidFill>
                  <a:srgbClr val="1D1C11"/>
                </a:solidFill>
                <a:uFill>
                  <a:solidFill>
                    <a:srgbClr val="1D1C11"/>
                  </a:solidFill>
                </a:uFill>
                <a:latin typeface="Calibri"/>
                <a:cs typeface="Calibri"/>
              </a:rPr>
              <a:t> </a:t>
            </a:r>
            <a:r>
              <a:rPr sz="3300" b="1" u="sng" dirty="0">
                <a:solidFill>
                  <a:srgbClr val="1D1C11"/>
                </a:solidFill>
                <a:uFill>
                  <a:solidFill>
                    <a:srgbClr val="1D1C11"/>
                  </a:solidFill>
                </a:uFill>
                <a:latin typeface="Calibri"/>
                <a:cs typeface="Calibri"/>
              </a:rPr>
              <a:t>DEVRE</a:t>
            </a:r>
            <a:r>
              <a:rPr sz="3300" b="1" u="sng" spc="-20" dirty="0">
                <a:solidFill>
                  <a:srgbClr val="1D1C11"/>
                </a:solidFill>
                <a:uFill>
                  <a:solidFill>
                    <a:srgbClr val="1D1C11"/>
                  </a:solidFill>
                </a:uFill>
                <a:latin typeface="Calibri"/>
                <a:cs typeface="Calibri"/>
              </a:rPr>
              <a:t> </a:t>
            </a:r>
            <a:r>
              <a:rPr sz="3300" b="1" u="sng" spc="-10" dirty="0">
                <a:solidFill>
                  <a:srgbClr val="1D1C11"/>
                </a:solidFill>
                <a:uFill>
                  <a:solidFill>
                    <a:srgbClr val="1D1C11"/>
                  </a:solidFill>
                </a:uFill>
                <a:latin typeface="Calibri"/>
                <a:cs typeface="Calibri"/>
              </a:rPr>
              <a:t>STAJI</a:t>
            </a:r>
            <a:r>
              <a:rPr sz="3300" b="1" spc="-10" dirty="0">
                <a:solidFill>
                  <a:srgbClr val="1D1C11"/>
                </a:solidFill>
                <a:latin typeface="Calibri"/>
                <a:cs typeface="Calibri"/>
              </a:rPr>
              <a:t>: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2640965" algn="l"/>
              </a:tabLst>
            </a:pP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ŞANTİYE</a:t>
            </a:r>
            <a:r>
              <a:rPr sz="33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spc="-20" dirty="0">
                <a:solidFill>
                  <a:srgbClr val="FF0000"/>
                </a:solidFill>
                <a:latin typeface="Calibri"/>
                <a:cs typeface="Calibri"/>
              </a:rPr>
              <a:t>STAJI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	(</a:t>
            </a:r>
            <a:r>
              <a:rPr sz="3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24</a:t>
            </a:r>
            <a:r>
              <a:rPr sz="3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İŞ</a:t>
            </a:r>
            <a:r>
              <a:rPr sz="33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libri"/>
                <a:cs typeface="Calibri"/>
              </a:rPr>
              <a:t>GÜNÜ</a:t>
            </a:r>
            <a:r>
              <a:rPr sz="3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300" b="1" spc="-5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7031" y="111252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z="2200" b="1" spc="-20" dirty="0">
                <a:latin typeface="Calibri"/>
                <a:cs typeface="Calibri"/>
              </a:rPr>
              <a:t>İNŞAAT</a:t>
            </a:r>
            <a:r>
              <a:rPr sz="2200" b="1" spc="-1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MÜHENDİSLİĞİ</a:t>
            </a:r>
            <a:r>
              <a:rPr sz="2200" b="1" spc="-1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BÖLÜMÜ</a:t>
            </a:r>
            <a:r>
              <a:rPr sz="2200" b="1" spc="-10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STAJLARI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5284" y="1514367"/>
            <a:ext cx="222123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dirty="0">
                <a:latin typeface="Microsoft Sans Serif"/>
                <a:cs typeface="Microsoft Sans Serif"/>
              </a:rPr>
              <a:t>Gerekli</a:t>
            </a:r>
            <a:r>
              <a:rPr sz="2400" spc="1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işlemleri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5530" y="1514367"/>
            <a:ext cx="222885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dirty="0">
                <a:latin typeface="Microsoft Sans Serif"/>
                <a:cs typeface="Microsoft Sans Serif"/>
              </a:rPr>
              <a:t>stajına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başlayan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7003" y="1898426"/>
            <a:ext cx="1099185" cy="1134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1605">
              <a:lnSpc>
                <a:spcPct val="101000"/>
              </a:lnSpc>
              <a:spcBef>
                <a:spcPts val="95"/>
              </a:spcBef>
            </a:pPr>
            <a:r>
              <a:rPr sz="2400" spc="-20" dirty="0">
                <a:latin typeface="Microsoft Sans Serif"/>
                <a:cs typeface="Microsoft Sans Serif"/>
              </a:rPr>
              <a:t>staj </a:t>
            </a:r>
            <a:r>
              <a:rPr sz="2400" spc="-10" dirty="0">
                <a:latin typeface="Microsoft Sans Serif"/>
                <a:cs typeface="Microsoft Sans Serif"/>
              </a:rPr>
              <a:t>üyeleri stajına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5284" y="1898426"/>
            <a:ext cx="1616710" cy="1504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90"/>
              </a:spcBef>
            </a:pPr>
            <a:r>
              <a:rPr sz="2400" spc="-10" dirty="0">
                <a:latin typeface="Microsoft Sans Serif"/>
                <a:cs typeface="Microsoft Sans Serif"/>
              </a:rPr>
              <a:t>öğrencinin komisyonu öğrencinin </a:t>
            </a:r>
            <a:r>
              <a:rPr sz="2400" b="1" spc="-10" dirty="0">
                <a:latin typeface="Arial"/>
                <a:cs typeface="Arial"/>
              </a:rPr>
              <a:t>edilecektir</a:t>
            </a:r>
            <a:r>
              <a:rPr sz="2400" spc="-10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3784" y="1898426"/>
            <a:ext cx="2680335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9519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bölümümüz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0" dirty="0">
                <a:latin typeface="Microsoft Sans Serif"/>
                <a:cs typeface="Microsoft Sans Serif"/>
              </a:rPr>
              <a:t>staj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9122" y="1514367"/>
            <a:ext cx="1600835" cy="151828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83185" marR="5080" indent="-71120">
              <a:lnSpc>
                <a:spcPct val="102899"/>
              </a:lnSpc>
              <a:spcBef>
                <a:spcPts val="40"/>
              </a:spcBef>
            </a:pPr>
            <a:r>
              <a:rPr sz="2400" spc="-10" dirty="0">
                <a:latin typeface="Microsoft Sans Serif"/>
                <a:cs typeface="Microsoft Sans Serif"/>
              </a:rPr>
              <a:t>tamamlayıp yaptığı tarafından</a:t>
            </a:r>
            <a:endParaRPr sz="2400">
              <a:latin typeface="Microsoft Sans Serif"/>
              <a:cs typeface="Microsoft Sans Serif"/>
            </a:endParaRPr>
          </a:p>
          <a:p>
            <a:pPr marL="557530">
              <a:lnSpc>
                <a:spcPct val="100000"/>
              </a:lnSpc>
              <a:spcBef>
                <a:spcPts val="35"/>
              </a:spcBef>
            </a:pPr>
            <a:r>
              <a:rPr sz="2400" spc="-10" dirty="0">
                <a:latin typeface="Microsoft Sans Serif"/>
                <a:cs typeface="Microsoft Sans Serif"/>
              </a:rPr>
              <a:t>devam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7620" y="1898426"/>
            <a:ext cx="1371600" cy="11341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10" dirty="0">
                <a:latin typeface="Microsoft Sans Serif"/>
                <a:cs typeface="Microsoft Sans Serif"/>
              </a:rPr>
              <a:t>kurum,</a:t>
            </a:r>
            <a:endParaRPr sz="2400">
              <a:latin typeface="Microsoft Sans Serif"/>
              <a:cs typeface="Microsoft Sans Serif"/>
            </a:endParaRPr>
          </a:p>
          <a:p>
            <a:pPr marL="508000" marR="5080" indent="-126364">
              <a:lnSpc>
                <a:spcPts val="2920"/>
              </a:lnSpc>
              <a:spcBef>
                <a:spcPts val="80"/>
              </a:spcBef>
            </a:pPr>
            <a:r>
              <a:rPr sz="2400" spc="-10" dirty="0">
                <a:latin typeface="Microsoft Sans Serif"/>
                <a:cs typeface="Microsoft Sans Serif"/>
              </a:rPr>
              <a:t>düzenli </a:t>
            </a:r>
            <a:r>
              <a:rPr sz="2400" spc="-20" dirty="0">
                <a:latin typeface="Microsoft Sans Serif"/>
                <a:cs typeface="Microsoft Sans Serif"/>
              </a:rPr>
              <a:t>edip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3866" y="2267153"/>
            <a:ext cx="1189990" cy="765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5720">
              <a:lnSpc>
                <a:spcPct val="101299"/>
              </a:lnSpc>
              <a:spcBef>
                <a:spcPts val="85"/>
              </a:spcBef>
            </a:pPr>
            <a:r>
              <a:rPr sz="2400" spc="-10" dirty="0">
                <a:latin typeface="Microsoft Sans Serif"/>
                <a:cs typeface="Microsoft Sans Serif"/>
              </a:rPr>
              <a:t>olarak etmediği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80673" y="2267153"/>
            <a:ext cx="1232535" cy="765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10" dirty="0">
                <a:latin typeface="Microsoft Sans Serif"/>
                <a:cs typeface="Microsoft Sans Serif"/>
              </a:rPr>
              <a:t>aranarak</a:t>
            </a:r>
            <a:endParaRPr sz="2400">
              <a:latin typeface="Microsoft Sans Serif"/>
              <a:cs typeface="Microsoft Sans Serif"/>
            </a:endParaRPr>
          </a:p>
          <a:p>
            <a:pPr marL="504190">
              <a:lnSpc>
                <a:spcPct val="100000"/>
              </a:lnSpc>
              <a:spcBef>
                <a:spcPts val="35"/>
              </a:spcBef>
            </a:pPr>
            <a:r>
              <a:rPr sz="2400" b="1" spc="-10" dirty="0">
                <a:latin typeface="Arial"/>
                <a:cs typeface="Arial"/>
              </a:rPr>
              <a:t>takip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5284" y="3573255"/>
            <a:ext cx="8701405" cy="765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15265">
              <a:lnSpc>
                <a:spcPct val="101299"/>
              </a:lnSpc>
              <a:spcBef>
                <a:spcPts val="85"/>
              </a:spcBef>
              <a:buChar char="•"/>
              <a:tabLst>
                <a:tab pos="227965" algn="l"/>
                <a:tab pos="1767205" algn="l"/>
                <a:tab pos="2825750" algn="l"/>
                <a:tab pos="3303270" algn="l"/>
                <a:tab pos="4084954" algn="l"/>
                <a:tab pos="5147310" algn="l"/>
                <a:tab pos="6273800" algn="l"/>
                <a:tab pos="6988175" algn="l"/>
                <a:tab pos="820737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Cumartesi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günleri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5" dirty="0">
                <a:latin typeface="Microsoft Sans Serif"/>
                <a:cs typeface="Microsoft Sans Serif"/>
              </a:rPr>
              <a:t>de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staja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devam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edecek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0" dirty="0">
                <a:latin typeface="Microsoft Sans Serif"/>
                <a:cs typeface="Microsoft Sans Serif"/>
              </a:rPr>
              <a:t>olan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öğrenci,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0" dirty="0">
                <a:latin typeface="Microsoft Sans Serif"/>
                <a:cs typeface="Microsoft Sans Serif"/>
              </a:rPr>
              <a:t>staj </a:t>
            </a:r>
            <a:r>
              <a:rPr sz="2400" dirty="0">
                <a:latin typeface="Microsoft Sans Serif"/>
                <a:cs typeface="Microsoft Sans Serif"/>
              </a:rPr>
              <a:t>yapılan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kurumdan,</a:t>
            </a:r>
            <a:r>
              <a:rPr sz="2400" spc="80" dirty="0">
                <a:latin typeface="Microsoft Sans Serif"/>
                <a:cs typeface="Microsoft Sans Serif"/>
              </a:rPr>
              <a:t> </a:t>
            </a:r>
            <a:r>
              <a:rPr sz="2400" b="1" dirty="0">
                <a:solidFill>
                  <a:srgbClr val="6E2F9E"/>
                </a:solidFill>
                <a:latin typeface="Arial"/>
                <a:cs typeface="Arial"/>
              </a:rPr>
              <a:t>Cumartesi</a:t>
            </a:r>
            <a:r>
              <a:rPr sz="2400" b="1" spc="-40" dirty="0">
                <a:solidFill>
                  <a:srgbClr val="6E2F9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E2F9E"/>
                </a:solidFill>
                <a:latin typeface="Arial"/>
                <a:cs typeface="Arial"/>
              </a:rPr>
              <a:t>günleri</a:t>
            </a:r>
            <a:r>
              <a:rPr sz="2400" b="1" spc="-40" dirty="0">
                <a:solidFill>
                  <a:srgbClr val="6E2F9E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6E2F9E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1927" y="4314015"/>
            <a:ext cx="54864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="1" spc="-20" dirty="0">
                <a:latin typeface="Arial"/>
                <a:cs typeface="Arial"/>
              </a:rPr>
              <a:t>staj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5284" y="4314015"/>
            <a:ext cx="7948930" cy="2070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91995" algn="l"/>
                <a:tab pos="2770505" algn="l"/>
                <a:tab pos="3373754" algn="l"/>
                <a:tab pos="4631690" algn="l"/>
                <a:tab pos="5666105" algn="l"/>
                <a:tab pos="6201410" algn="l"/>
                <a:tab pos="6755765" algn="l"/>
              </a:tabLst>
            </a:pPr>
            <a:r>
              <a:rPr sz="2400" b="1" spc="-10" dirty="0">
                <a:solidFill>
                  <a:srgbClr val="6E2F9E"/>
                </a:solidFill>
                <a:latin typeface="Arial"/>
                <a:cs typeface="Arial"/>
              </a:rPr>
              <a:t>çalışıldığına</a:t>
            </a:r>
            <a:r>
              <a:rPr sz="2400" b="1" dirty="0">
                <a:solidFill>
                  <a:srgbClr val="6E2F9E"/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rgbClr val="6E2F9E"/>
                </a:solidFill>
                <a:latin typeface="Arial"/>
                <a:cs typeface="Arial"/>
              </a:rPr>
              <a:t>dair</a:t>
            </a:r>
            <a:r>
              <a:rPr sz="2400" b="1" dirty="0">
                <a:solidFill>
                  <a:srgbClr val="6E2F9E"/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rgbClr val="6E2F9E"/>
                </a:solidFill>
                <a:latin typeface="Arial"/>
                <a:cs typeface="Arial"/>
              </a:rPr>
              <a:t>bir</a:t>
            </a:r>
            <a:r>
              <a:rPr sz="2400" b="1" dirty="0">
                <a:solidFill>
                  <a:srgbClr val="6E2F9E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6E2F9E"/>
                </a:solidFill>
                <a:latin typeface="Arial"/>
                <a:cs typeface="Arial"/>
              </a:rPr>
              <a:t>dilekçe</a:t>
            </a:r>
            <a:r>
              <a:rPr sz="2400" b="1" dirty="0">
                <a:solidFill>
                  <a:srgbClr val="6E2F9E"/>
                </a:solidFill>
                <a:latin typeface="Arial"/>
                <a:cs typeface="Arial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almalı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5" dirty="0">
                <a:latin typeface="Microsoft Sans Serif"/>
                <a:cs typeface="Microsoft Sans Serif"/>
              </a:rPr>
              <a:t>ve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5" dirty="0">
                <a:latin typeface="Microsoft Sans Serif"/>
                <a:cs typeface="Microsoft Sans Serif"/>
              </a:rPr>
              <a:t>bu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0" dirty="0">
                <a:latin typeface="Microsoft Sans Serif"/>
                <a:cs typeface="Microsoft Sans Serif"/>
              </a:rPr>
              <a:t>dilekçeyi</a:t>
            </a:r>
            <a:endParaRPr sz="2400">
              <a:latin typeface="Microsoft Sans Serif"/>
              <a:cs typeface="Microsoft Sans Serif"/>
            </a:endParaRPr>
          </a:p>
          <a:p>
            <a:pPr marL="12700" marR="897890">
              <a:lnSpc>
                <a:spcPts val="2920"/>
              </a:lnSpc>
              <a:spcBef>
                <a:spcPts val="85"/>
              </a:spcBef>
            </a:pPr>
            <a:r>
              <a:rPr sz="2400" b="1" dirty="0">
                <a:latin typeface="Arial"/>
                <a:cs typeface="Arial"/>
              </a:rPr>
              <a:t>defterinin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sonuna</a:t>
            </a:r>
            <a:r>
              <a:rPr sz="2400" b="1" spc="-315" dirty="0">
                <a:latin typeface="Arial"/>
                <a:cs typeface="Arial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(cilt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içinde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kalacak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şekilde) </a:t>
            </a:r>
            <a:r>
              <a:rPr sz="2400" dirty="0">
                <a:latin typeface="Microsoft Sans Serif"/>
                <a:cs typeface="Microsoft Sans Serif"/>
              </a:rPr>
              <a:t>eklemelidir.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Aksi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takdirde,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Cumartesi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günleri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yapılan </a:t>
            </a:r>
            <a:r>
              <a:rPr sz="2400" dirty="0">
                <a:latin typeface="Microsoft Sans Serif"/>
                <a:cs typeface="Microsoft Sans Serif"/>
              </a:rPr>
              <a:t>stajlar,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toplam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staj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gününden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çıkartılacaktır.</a:t>
            </a:r>
            <a:endParaRPr sz="2400">
              <a:latin typeface="Microsoft Sans Serif"/>
              <a:cs typeface="Microsoft Sans Serif"/>
            </a:endParaRPr>
          </a:p>
          <a:p>
            <a:pPr marL="227965" indent="-215265">
              <a:lnSpc>
                <a:spcPct val="100000"/>
              </a:lnSpc>
              <a:spcBef>
                <a:spcPts val="1460"/>
              </a:spcBef>
              <a:buChar char="•"/>
              <a:tabLst>
                <a:tab pos="227965" algn="l"/>
              </a:tabLst>
            </a:pPr>
            <a:r>
              <a:rPr sz="2400" dirty="0">
                <a:latin typeface="Microsoft Sans Serif"/>
                <a:cs typeface="Microsoft Sans Serif"/>
              </a:rPr>
              <a:t>Hiçbir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surette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b="1" dirty="0">
                <a:solidFill>
                  <a:srgbClr val="6E2F9E"/>
                </a:solidFill>
                <a:latin typeface="Arial"/>
                <a:cs typeface="Arial"/>
              </a:rPr>
              <a:t>Pazar</a:t>
            </a:r>
            <a:r>
              <a:rPr sz="2400" b="1" spc="-55" dirty="0">
                <a:solidFill>
                  <a:srgbClr val="6E2F9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E2F9E"/>
                </a:solidFill>
                <a:latin typeface="Arial"/>
                <a:cs typeface="Arial"/>
              </a:rPr>
              <a:t>günleri</a:t>
            </a:r>
            <a:r>
              <a:rPr sz="2400" b="1" spc="-5" dirty="0">
                <a:solidFill>
                  <a:srgbClr val="6E2F9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E2F9E"/>
                </a:solidFill>
                <a:latin typeface="Arial"/>
                <a:cs typeface="Arial"/>
              </a:rPr>
              <a:t>staj</a:t>
            </a:r>
            <a:r>
              <a:rPr sz="2400" b="1" spc="-5" dirty="0">
                <a:solidFill>
                  <a:srgbClr val="6E2F9E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E2F9E"/>
                </a:solidFill>
                <a:latin typeface="Arial"/>
                <a:cs typeface="Arial"/>
              </a:rPr>
              <a:t>yapılamayacaktır</a:t>
            </a:r>
            <a:r>
              <a:rPr sz="2400" spc="-10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26060" rIns="0" bIns="0" rtlCol="0">
            <a:spAutoFit/>
          </a:bodyPr>
          <a:lstStyle/>
          <a:p>
            <a:pPr marR="47625" algn="ctr">
              <a:lnSpc>
                <a:spcPct val="100000"/>
              </a:lnSpc>
              <a:spcBef>
                <a:spcPts val="1780"/>
              </a:spcBef>
            </a:pPr>
            <a:r>
              <a:rPr spc="-30" dirty="0"/>
              <a:t>STAJ</a:t>
            </a:r>
            <a:r>
              <a:rPr spc="-90" dirty="0"/>
              <a:t> </a:t>
            </a:r>
            <a:r>
              <a:rPr spc="-10" dirty="0"/>
              <a:t>AŞAMASI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7127" y="1616920"/>
            <a:ext cx="118110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0"/>
              </a:lnSpc>
            </a:pPr>
            <a:r>
              <a:rPr sz="2650" spc="-50" dirty="0">
                <a:latin typeface="Microsoft Sans Serif"/>
                <a:cs typeface="Microsoft Sans Serif"/>
              </a:rPr>
              <a:t>•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26060" rIns="0" bIns="0" rtlCol="0">
            <a:spAutoFit/>
          </a:bodyPr>
          <a:lstStyle/>
          <a:p>
            <a:pPr marR="50165" algn="ctr">
              <a:lnSpc>
                <a:spcPct val="100000"/>
              </a:lnSpc>
              <a:spcBef>
                <a:spcPts val="1780"/>
              </a:spcBef>
            </a:pPr>
            <a:r>
              <a:rPr dirty="0"/>
              <a:t>ÖRNEK</a:t>
            </a:r>
            <a:r>
              <a:rPr spc="-125" dirty="0"/>
              <a:t> </a:t>
            </a:r>
            <a:r>
              <a:rPr dirty="0"/>
              <a:t>CUMARTESİ</a:t>
            </a:r>
            <a:r>
              <a:rPr spc="-65" dirty="0"/>
              <a:t> </a:t>
            </a:r>
            <a:r>
              <a:rPr dirty="0"/>
              <a:t>ÇALIŞIR</a:t>
            </a:r>
            <a:r>
              <a:rPr spc="-60" dirty="0"/>
              <a:t> </a:t>
            </a:r>
            <a:r>
              <a:rPr spc="-10" dirty="0"/>
              <a:t>BELGESİ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9464" y="1777578"/>
            <a:ext cx="8171756" cy="486247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235" y="1537135"/>
            <a:ext cx="9057005" cy="3966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5445" marR="7620" indent="-373380" algn="just">
              <a:lnSpc>
                <a:spcPct val="152800"/>
              </a:lnSpc>
              <a:spcBef>
                <a:spcPts val="95"/>
              </a:spcBef>
              <a:buChar char="•"/>
              <a:tabLst>
                <a:tab pos="390525" algn="l"/>
              </a:tabLst>
            </a:pP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7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defteri</a:t>
            </a:r>
            <a:r>
              <a:rPr sz="1950" spc="7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doldurulurken</a:t>
            </a:r>
            <a:r>
              <a:rPr sz="1950" spc="8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işyerinde</a:t>
            </a:r>
            <a:r>
              <a:rPr sz="1950" spc="8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gerçekleştirilmiş</a:t>
            </a:r>
            <a:r>
              <a:rPr sz="1950" spc="8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işler</a:t>
            </a:r>
            <a:r>
              <a:rPr sz="1950" spc="85" dirty="0">
                <a:latin typeface="Microsoft Sans Serif"/>
                <a:cs typeface="Microsoft Sans Serif"/>
              </a:rPr>
              <a:t>  </a:t>
            </a:r>
            <a:r>
              <a:rPr sz="19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teknik</a:t>
            </a:r>
            <a:r>
              <a:rPr sz="1950" b="1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19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bir</a:t>
            </a:r>
            <a:r>
              <a:rPr sz="1950" b="1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195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dille</a:t>
            </a:r>
            <a:r>
              <a:rPr sz="1950" b="1" spc="-10" dirty="0">
                <a:latin typeface="Arial"/>
                <a:cs typeface="Arial"/>
              </a:rPr>
              <a:t> 	</a:t>
            </a:r>
            <a:r>
              <a:rPr sz="19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anlatılmalı</a:t>
            </a:r>
            <a:r>
              <a:rPr sz="1950" dirty="0">
                <a:latin typeface="Microsoft Sans Serif"/>
                <a:cs typeface="Microsoft Sans Serif"/>
              </a:rPr>
              <a:t>,</a:t>
            </a:r>
            <a:r>
              <a:rPr sz="1950" spc="265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günlük</a:t>
            </a:r>
            <a:r>
              <a:rPr sz="1950" spc="265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tutma</a:t>
            </a:r>
            <a:r>
              <a:rPr sz="1950" spc="270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tarzı</a:t>
            </a:r>
            <a:r>
              <a:rPr sz="1950" spc="260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anlatımlardan</a:t>
            </a:r>
            <a:r>
              <a:rPr sz="1950" spc="260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kaçınılarak</a:t>
            </a:r>
            <a:r>
              <a:rPr sz="1950" spc="270" dirty="0">
                <a:latin typeface="Microsoft Sans Serif"/>
                <a:cs typeface="Microsoft Sans Serif"/>
              </a:rPr>
              <a:t>   </a:t>
            </a:r>
            <a:r>
              <a:rPr sz="1950" spc="-10" dirty="0">
                <a:latin typeface="Microsoft Sans Serif"/>
                <a:cs typeface="Microsoft Sans Serif"/>
              </a:rPr>
              <a:t>konuların 	</a:t>
            </a:r>
            <a:r>
              <a:rPr sz="19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teorik</a:t>
            </a:r>
            <a:r>
              <a:rPr sz="1950" b="1" spc="145" dirty="0">
                <a:latin typeface="Arial"/>
                <a:cs typeface="Arial"/>
              </a:rPr>
              <a:t>  </a:t>
            </a:r>
            <a:r>
              <a:rPr sz="19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anlatımına</a:t>
            </a:r>
            <a:r>
              <a:rPr sz="1950" b="1" u="sng" spc="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19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</a:t>
            </a:r>
            <a:r>
              <a:rPr sz="1950" b="1" u="sng" spc="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değinilmelidir.</a:t>
            </a:r>
            <a:r>
              <a:rPr sz="1950" spc="16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Her</a:t>
            </a:r>
            <a:r>
              <a:rPr sz="1950" spc="17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gün</a:t>
            </a:r>
            <a:r>
              <a:rPr sz="1950" spc="18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için</a:t>
            </a:r>
            <a:r>
              <a:rPr sz="1950" spc="160" dirty="0">
                <a:latin typeface="Microsoft Sans Serif"/>
                <a:cs typeface="Microsoft Sans Serif"/>
              </a:rPr>
              <a:t>  </a:t>
            </a:r>
            <a:r>
              <a:rPr sz="1950" b="1" dirty="0">
                <a:latin typeface="Arial"/>
                <a:cs typeface="Arial"/>
              </a:rPr>
              <a:t>en</a:t>
            </a:r>
            <a:r>
              <a:rPr sz="1950" b="1" spc="140" dirty="0">
                <a:latin typeface="Arial"/>
                <a:cs typeface="Arial"/>
              </a:rPr>
              <a:t>  </a:t>
            </a:r>
            <a:r>
              <a:rPr sz="1950" b="1" dirty="0">
                <a:latin typeface="Arial"/>
                <a:cs typeface="Arial"/>
              </a:rPr>
              <a:t>az</a:t>
            </a:r>
            <a:r>
              <a:rPr sz="1950" b="1" spc="155" dirty="0">
                <a:latin typeface="Arial"/>
                <a:cs typeface="Arial"/>
              </a:rPr>
              <a:t>  </a:t>
            </a:r>
            <a:r>
              <a:rPr sz="1950" b="1" dirty="0">
                <a:latin typeface="Arial"/>
                <a:cs typeface="Arial"/>
              </a:rPr>
              <a:t>1</a:t>
            </a:r>
            <a:r>
              <a:rPr sz="1950" b="1" spc="145" dirty="0">
                <a:latin typeface="Arial"/>
                <a:cs typeface="Arial"/>
              </a:rPr>
              <a:t>  </a:t>
            </a:r>
            <a:r>
              <a:rPr sz="1950" b="1" dirty="0">
                <a:solidFill>
                  <a:srgbClr val="F74615"/>
                </a:solidFill>
                <a:latin typeface="Arial"/>
                <a:cs typeface="Arial"/>
              </a:rPr>
              <a:t>tam</a:t>
            </a:r>
            <a:r>
              <a:rPr sz="1950" b="1" spc="150" dirty="0">
                <a:solidFill>
                  <a:srgbClr val="F74615"/>
                </a:solidFill>
                <a:latin typeface="Arial"/>
                <a:cs typeface="Arial"/>
              </a:rPr>
              <a:t>  </a:t>
            </a:r>
            <a:r>
              <a:rPr sz="1950" b="1" spc="-10" dirty="0">
                <a:solidFill>
                  <a:srgbClr val="F74615"/>
                </a:solidFill>
                <a:latin typeface="Arial"/>
                <a:cs typeface="Arial"/>
              </a:rPr>
              <a:t>sayfa 	</a:t>
            </a:r>
            <a:r>
              <a:rPr sz="1950" dirty="0">
                <a:latin typeface="Microsoft Sans Serif"/>
                <a:cs typeface="Microsoft Sans Serif"/>
              </a:rPr>
              <a:t>doldurulması</a:t>
            </a:r>
            <a:r>
              <a:rPr sz="1950" spc="254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gerekmektedir.</a:t>
            </a:r>
            <a:r>
              <a:rPr sz="1950" spc="27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254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defteri</a:t>
            </a:r>
            <a:r>
              <a:rPr sz="1950" spc="26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sayfasının</a:t>
            </a:r>
            <a:r>
              <a:rPr sz="1950" spc="27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formatı,</a:t>
            </a:r>
            <a:r>
              <a:rPr sz="1950" spc="270" dirty="0">
                <a:latin typeface="Microsoft Sans Serif"/>
                <a:cs typeface="Microsoft Sans Serif"/>
              </a:rPr>
              <a:t>  </a:t>
            </a:r>
            <a:r>
              <a:rPr sz="1950" spc="-10" dirty="0">
                <a:latin typeface="Microsoft Sans Serif"/>
                <a:cs typeface="Microsoft Sans Serif"/>
              </a:rPr>
              <a:t>bölümümüz 	</a:t>
            </a:r>
            <a:r>
              <a:rPr sz="1950" dirty="0">
                <a:latin typeface="Microsoft Sans Serif"/>
                <a:cs typeface="Microsoft Sans Serif"/>
              </a:rPr>
              <a:t>web</a:t>
            </a:r>
            <a:r>
              <a:rPr sz="1950" spc="30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sitesinden</a:t>
            </a:r>
            <a:r>
              <a:rPr sz="1950" spc="1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temin</a:t>
            </a:r>
            <a:r>
              <a:rPr sz="1950" spc="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edilebilir.</a:t>
            </a:r>
            <a:endParaRPr sz="1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Font typeface="Microsoft Sans Serif"/>
              <a:buChar char="•"/>
            </a:pPr>
            <a:endParaRPr sz="1950">
              <a:latin typeface="Microsoft Sans Serif"/>
              <a:cs typeface="Microsoft Sans Serif"/>
            </a:endParaRPr>
          </a:p>
          <a:p>
            <a:pPr marL="385445" marR="5080" indent="-373380" algn="just">
              <a:lnSpc>
                <a:spcPct val="152800"/>
              </a:lnSpc>
              <a:buChar char="•"/>
              <a:tabLst>
                <a:tab pos="390525" algn="l"/>
              </a:tabLst>
            </a:pPr>
            <a:r>
              <a:rPr sz="1950" dirty="0">
                <a:latin typeface="Microsoft Sans Serif"/>
                <a:cs typeface="Microsoft Sans Serif"/>
              </a:rPr>
              <a:t>Ana</a:t>
            </a:r>
            <a:r>
              <a:rPr sz="1950" spc="29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metinler</a:t>
            </a:r>
            <a:r>
              <a:rPr sz="1950" spc="300" dirty="0">
                <a:latin typeface="Microsoft Sans Serif"/>
                <a:cs typeface="Microsoft Sans Serif"/>
              </a:rPr>
              <a:t> 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Word</a:t>
            </a:r>
            <a:r>
              <a:rPr sz="1950" u="sng" spc="30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programında</a:t>
            </a:r>
            <a:r>
              <a:rPr sz="1950" u="sng" spc="30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TIMES</a:t>
            </a:r>
            <a:r>
              <a:rPr sz="1950" spc="29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NEW</a:t>
            </a:r>
            <a:r>
              <a:rPr sz="1950" spc="30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ROMAN</a:t>
            </a:r>
            <a:r>
              <a:rPr sz="1950" spc="29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12</a:t>
            </a:r>
            <a:r>
              <a:rPr sz="1950" spc="30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Punto</a:t>
            </a:r>
            <a:r>
              <a:rPr sz="1950" spc="305" dirty="0">
                <a:latin typeface="Microsoft Sans Serif"/>
                <a:cs typeface="Microsoft Sans Serif"/>
              </a:rPr>
              <a:t>  </a:t>
            </a:r>
            <a:r>
              <a:rPr sz="1950" spc="-25" dirty="0">
                <a:latin typeface="Microsoft Sans Serif"/>
                <a:cs typeface="Microsoft Sans Serif"/>
              </a:rPr>
              <a:t>ile 	</a:t>
            </a:r>
            <a:r>
              <a:rPr sz="1950" dirty="0">
                <a:latin typeface="Microsoft Sans Serif"/>
                <a:cs typeface="Microsoft Sans Serif"/>
              </a:rPr>
              <a:t>doldurulmalıdır.</a:t>
            </a:r>
            <a:r>
              <a:rPr sz="1950" spc="45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Satır</a:t>
            </a:r>
            <a:r>
              <a:rPr sz="1950" spc="47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aralığı</a:t>
            </a:r>
            <a:r>
              <a:rPr sz="1950" spc="434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1.5</a:t>
            </a:r>
            <a:r>
              <a:rPr sz="1950" spc="46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olmalıdır.</a:t>
            </a:r>
            <a:r>
              <a:rPr sz="1950" spc="434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Eklenecek</a:t>
            </a:r>
            <a:r>
              <a:rPr sz="1950" spc="459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tablo</a:t>
            </a:r>
            <a:r>
              <a:rPr sz="1950" spc="44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ya</a:t>
            </a:r>
            <a:r>
              <a:rPr sz="1950" spc="44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da</a:t>
            </a:r>
            <a:r>
              <a:rPr sz="1950" spc="44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bilgisayar 	</a:t>
            </a:r>
            <a:r>
              <a:rPr sz="1950" dirty="0">
                <a:latin typeface="Microsoft Sans Serif"/>
                <a:cs typeface="Microsoft Sans Serif"/>
              </a:rPr>
              <a:t>çıktıları</a:t>
            </a:r>
            <a:r>
              <a:rPr sz="1950" spc="8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varsa</a:t>
            </a:r>
            <a:r>
              <a:rPr sz="1950" spc="5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bunlar</a:t>
            </a:r>
            <a:r>
              <a:rPr sz="1950" spc="7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ek</a:t>
            </a:r>
            <a:r>
              <a:rPr sz="1950" spc="9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dosya</a:t>
            </a:r>
            <a:r>
              <a:rPr sz="1950" spc="8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ile</a:t>
            </a:r>
            <a:r>
              <a:rPr sz="1950" spc="6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verilmelidir.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975"/>
              </a:spcBef>
            </a:pPr>
            <a:r>
              <a:rPr spc="-10" dirty="0"/>
              <a:t>STAJ</a:t>
            </a:r>
            <a:r>
              <a:rPr spc="-95" dirty="0"/>
              <a:t> </a:t>
            </a:r>
            <a:r>
              <a:rPr dirty="0"/>
              <a:t>DEFTERİ</a:t>
            </a:r>
            <a:r>
              <a:rPr spc="-120" dirty="0"/>
              <a:t> </a:t>
            </a:r>
            <a:r>
              <a:rPr dirty="0"/>
              <a:t>DOLDURMA</a:t>
            </a:r>
            <a:r>
              <a:rPr spc="-9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5" name="object 5"/>
          <p:cNvSpPr/>
          <p:nvPr/>
        </p:nvSpPr>
        <p:spPr>
          <a:xfrm>
            <a:off x="513587" y="7141464"/>
            <a:ext cx="9592310" cy="0"/>
          </a:xfrm>
          <a:custGeom>
            <a:avLst/>
            <a:gdLst/>
            <a:ahLst/>
            <a:cxnLst/>
            <a:rect l="l" t="t" r="r" b="b"/>
            <a:pathLst>
              <a:path w="9592310">
                <a:moveTo>
                  <a:pt x="0" y="0"/>
                </a:moveTo>
                <a:lnTo>
                  <a:pt x="9592055" y="0"/>
                </a:lnTo>
              </a:path>
            </a:pathLst>
          </a:custGeom>
          <a:ln w="32004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961" y="1532592"/>
            <a:ext cx="9490075" cy="934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255" marR="5080" indent="-377190">
              <a:lnSpc>
                <a:spcPct val="152800"/>
              </a:lnSpc>
              <a:spcBef>
                <a:spcPts val="95"/>
              </a:spcBef>
              <a:buChar char="•"/>
              <a:tabLst>
                <a:tab pos="390525" algn="l"/>
                <a:tab pos="3550920" algn="l"/>
              </a:tabLst>
            </a:pPr>
            <a:r>
              <a:rPr sz="1950" dirty="0">
                <a:latin typeface="Microsoft Sans Serif"/>
                <a:cs typeface="Microsoft Sans Serif"/>
              </a:rPr>
              <a:t>Staj  yapılan  </a:t>
            </a:r>
            <a:r>
              <a:rPr sz="1950" b="1" dirty="0">
                <a:latin typeface="Arial"/>
                <a:cs typeface="Arial"/>
              </a:rPr>
              <a:t>her</a:t>
            </a:r>
            <a:r>
              <a:rPr sz="1950" b="1" spc="484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gün</a:t>
            </a:r>
            <a:r>
              <a:rPr sz="1950" b="1" spc="495" dirty="0">
                <a:latin typeface="Arial"/>
                <a:cs typeface="Arial"/>
              </a:rPr>
              <a:t> </a:t>
            </a:r>
            <a:r>
              <a:rPr sz="1950" b="1" spc="-20" dirty="0">
                <a:latin typeface="Arial"/>
                <a:cs typeface="Arial"/>
              </a:rPr>
              <a:t>için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öğrencinin</a:t>
            </a:r>
            <a:r>
              <a:rPr sz="1950" u="sng" spc="-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de</a:t>
            </a:r>
            <a:r>
              <a:rPr sz="1950" u="sng" spc="484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içinde</a:t>
            </a:r>
            <a:r>
              <a:rPr sz="1950" u="sng" spc="48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bulunduğu</a:t>
            </a:r>
            <a:r>
              <a:rPr sz="1950" u="sng" spc="484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en</a:t>
            </a:r>
            <a:r>
              <a:rPr sz="1950" u="sng" spc="484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az</a:t>
            </a:r>
            <a:r>
              <a:rPr sz="1950" u="sng" spc="49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bir</a:t>
            </a:r>
            <a:r>
              <a:rPr sz="1950" u="sng" spc="49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50" b="1" u="sng" spc="-10" dirty="0">
                <a:solidFill>
                  <a:srgbClr val="F74615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fotoğraf</a:t>
            </a:r>
            <a:r>
              <a:rPr sz="1950" b="1" spc="-10" dirty="0">
                <a:solidFill>
                  <a:srgbClr val="F74615"/>
                </a:solidFill>
                <a:latin typeface="Arial"/>
                <a:cs typeface="Arial"/>
              </a:rPr>
              <a:t> 	</a:t>
            </a:r>
            <a:r>
              <a:rPr sz="19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(büro</a:t>
            </a:r>
            <a:r>
              <a:rPr sz="1950" b="1" u="sng" spc="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19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stajı</a:t>
            </a:r>
            <a:r>
              <a:rPr sz="1950" b="1" u="sng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19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da</a:t>
            </a:r>
            <a:r>
              <a:rPr sz="1950" b="1" u="sng" spc="3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1950" b="1" u="sng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dahil)</a:t>
            </a:r>
            <a:r>
              <a:rPr sz="1950" b="1" u="sng" spc="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1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defterine</a:t>
            </a:r>
            <a:r>
              <a:rPr sz="1950" spc="4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eklenmelidir.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7014" y="2751701"/>
            <a:ext cx="901700" cy="930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2890">
              <a:lnSpc>
                <a:spcPct val="152300"/>
              </a:lnSpc>
              <a:spcBef>
                <a:spcPts val="95"/>
              </a:spcBef>
            </a:pPr>
            <a:r>
              <a:rPr sz="1950" spc="-10" dirty="0">
                <a:latin typeface="Microsoft Sans Serif"/>
                <a:cs typeface="Microsoft Sans Serif"/>
              </a:rPr>
              <a:t>varsa baskılar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961" y="2751701"/>
            <a:ext cx="8594725" cy="13855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9255" marR="5080" indent="-377190">
              <a:lnSpc>
                <a:spcPct val="152600"/>
              </a:lnSpc>
              <a:spcBef>
                <a:spcPts val="85"/>
              </a:spcBef>
              <a:buChar char="•"/>
              <a:tabLst>
                <a:tab pos="390525" algn="l"/>
                <a:tab pos="1167130" algn="l"/>
                <a:tab pos="1892935" algn="l"/>
                <a:tab pos="1999614" algn="l"/>
                <a:tab pos="2584450" algn="l"/>
                <a:tab pos="3054985" algn="l"/>
                <a:tab pos="3513454" algn="l"/>
                <a:tab pos="4149725" algn="l"/>
                <a:tab pos="4224655" algn="l"/>
                <a:tab pos="5009515" algn="l"/>
                <a:tab pos="5039995" algn="l"/>
                <a:tab pos="5623560" algn="l"/>
                <a:tab pos="6432550" algn="l"/>
                <a:tab pos="6543675" algn="l"/>
                <a:tab pos="7463790" algn="l"/>
                <a:tab pos="7908290" algn="l"/>
              </a:tabLst>
            </a:pPr>
            <a:r>
              <a:rPr sz="1950" spc="-10" dirty="0">
                <a:latin typeface="Microsoft Sans Serif"/>
                <a:cs typeface="Microsoft Sans Serif"/>
              </a:rPr>
              <a:t>Fotoğraflar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25" dirty="0">
                <a:latin typeface="Microsoft Sans Serif"/>
                <a:cs typeface="Microsoft Sans Serif"/>
              </a:rPr>
              <a:t>boş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b="1" spc="-25" dirty="0">
                <a:latin typeface="Arial"/>
                <a:cs typeface="Arial"/>
              </a:rPr>
              <a:t>A4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950" b="1" spc="-10" dirty="0">
                <a:latin typeface="Arial"/>
                <a:cs typeface="Arial"/>
              </a:rPr>
              <a:t>kâğıdına</a:t>
            </a:r>
            <a:r>
              <a:rPr sz="1950" b="1" dirty="0">
                <a:latin typeface="Arial"/>
                <a:cs typeface="Arial"/>
              </a:rPr>
              <a:t>		</a:t>
            </a:r>
            <a:r>
              <a:rPr sz="1950" spc="-20" dirty="0">
                <a:latin typeface="Microsoft Sans Serif"/>
                <a:cs typeface="Microsoft Sans Serif"/>
              </a:rPr>
              <a:t>veya</a:t>
            </a:r>
            <a:r>
              <a:rPr sz="1950" dirty="0">
                <a:latin typeface="Microsoft Sans Serif"/>
                <a:cs typeface="Microsoft Sans Serif"/>
              </a:rPr>
              <a:t>		</a:t>
            </a:r>
            <a:r>
              <a:rPr sz="1950" b="1" spc="-20" dirty="0">
                <a:latin typeface="Arial"/>
                <a:cs typeface="Arial"/>
              </a:rPr>
              <a:t>staj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950" b="1" spc="-10" dirty="0">
                <a:latin typeface="Arial"/>
                <a:cs typeface="Arial"/>
              </a:rPr>
              <a:t>defteri</a:t>
            </a:r>
            <a:r>
              <a:rPr sz="1950" b="1" dirty="0">
                <a:latin typeface="Arial"/>
                <a:cs typeface="Arial"/>
              </a:rPr>
              <a:t>		</a:t>
            </a:r>
            <a:r>
              <a:rPr sz="1950" b="1" spc="-10" dirty="0">
                <a:latin typeface="Arial"/>
                <a:cs typeface="Arial"/>
              </a:rPr>
              <a:t>sayfasına,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imkan 	renkli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20" dirty="0">
                <a:latin typeface="Microsoft Sans Serif"/>
                <a:cs typeface="Microsoft Sans Serif"/>
              </a:rPr>
              <a:t>yoksa</a:t>
            </a:r>
            <a:r>
              <a:rPr sz="1950" dirty="0">
                <a:latin typeface="Microsoft Sans Serif"/>
                <a:cs typeface="Microsoft Sans Serif"/>
              </a:rPr>
              <a:t>		</a:t>
            </a:r>
            <a:r>
              <a:rPr sz="1950" spc="-10" dirty="0">
                <a:latin typeface="Microsoft Sans Serif"/>
                <a:cs typeface="Microsoft Sans Serif"/>
              </a:rPr>
              <a:t>siyah-</a:t>
            </a:r>
            <a:r>
              <a:rPr sz="1950" spc="-20" dirty="0">
                <a:latin typeface="Microsoft Sans Serif"/>
                <a:cs typeface="Microsoft Sans Serif"/>
              </a:rPr>
              <a:t>beyaz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çıktı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olarak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alınmalıdır,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fotoğraf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kâğıdına 	</a:t>
            </a:r>
            <a:r>
              <a:rPr sz="1950" b="1" dirty="0">
                <a:latin typeface="Arial"/>
                <a:cs typeface="Arial"/>
              </a:rPr>
              <a:t>kabul</a:t>
            </a:r>
            <a:r>
              <a:rPr sz="1950" b="1" spc="3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edilmeyecektir</a:t>
            </a:r>
            <a:r>
              <a:rPr sz="1950" spc="-10" dirty="0">
                <a:latin typeface="Microsoft Sans Serif"/>
                <a:cs typeface="Microsoft Sans Serif"/>
              </a:rPr>
              <a:t>.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961" y="4419210"/>
            <a:ext cx="8660765" cy="934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080" indent="-377190">
              <a:lnSpc>
                <a:spcPct val="152800"/>
              </a:lnSpc>
              <a:spcBef>
                <a:spcPts val="90"/>
              </a:spcBef>
              <a:buChar char="•"/>
              <a:tabLst>
                <a:tab pos="390525" algn="l"/>
                <a:tab pos="1171575" algn="l"/>
                <a:tab pos="2618105" algn="l"/>
                <a:tab pos="3739515" algn="l"/>
                <a:tab pos="4464050" algn="l"/>
                <a:tab pos="6044565" algn="l"/>
                <a:tab pos="7900034" algn="l"/>
              </a:tabLst>
            </a:pPr>
            <a:r>
              <a:rPr sz="1950" spc="-20" dirty="0">
                <a:latin typeface="Microsoft Sans Serif"/>
                <a:cs typeface="Microsoft Sans Serif"/>
              </a:rPr>
              <a:t>Staj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defterleri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b="1" spc="-10" dirty="0">
                <a:latin typeface="Arial"/>
                <a:cs typeface="Arial"/>
              </a:rPr>
              <a:t>bitirme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950" b="1" spc="-20" dirty="0">
                <a:latin typeface="Arial"/>
                <a:cs typeface="Arial"/>
              </a:rPr>
              <a:t>tezi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950" b="1" spc="-10" dirty="0">
                <a:latin typeface="Arial"/>
                <a:cs typeface="Arial"/>
              </a:rPr>
              <a:t>formatında</a:t>
            </a:r>
            <a:r>
              <a:rPr sz="1950" b="1" dirty="0">
                <a:latin typeface="Arial"/>
                <a:cs typeface="Arial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ciltlenmelidir.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Spiralli 	</a:t>
            </a:r>
            <a:r>
              <a:rPr sz="1950" dirty="0">
                <a:latin typeface="Microsoft Sans Serif"/>
                <a:cs typeface="Microsoft Sans Serif"/>
              </a:rPr>
              <a:t>defterleri</a:t>
            </a:r>
            <a:r>
              <a:rPr sz="1950" spc="35" dirty="0">
                <a:latin typeface="Microsoft Sans Serif"/>
                <a:cs typeface="Microsoft Sans Serif"/>
              </a:rPr>
              <a:t> </a:t>
            </a:r>
            <a:r>
              <a:rPr sz="1950" b="1" dirty="0">
                <a:latin typeface="Arial"/>
                <a:cs typeface="Arial"/>
              </a:rPr>
              <a:t>kabul</a:t>
            </a:r>
            <a:r>
              <a:rPr sz="1950" b="1" spc="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edilmeyecektir</a:t>
            </a:r>
            <a:r>
              <a:rPr sz="1950" spc="-10" dirty="0">
                <a:latin typeface="Microsoft Sans Serif"/>
                <a:cs typeface="Microsoft Sans Serif"/>
              </a:rPr>
              <a:t>.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0513" y="4571510"/>
            <a:ext cx="41084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-20" dirty="0">
                <a:latin typeface="Microsoft Sans Serif"/>
                <a:cs typeface="Microsoft Sans Serif"/>
              </a:rPr>
              <a:t>staj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729" y="5781483"/>
            <a:ext cx="9339580" cy="934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1454">
              <a:lnSpc>
                <a:spcPct val="152800"/>
              </a:lnSpc>
              <a:spcBef>
                <a:spcPts val="95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Ayrıca</a:t>
            </a:r>
            <a:r>
              <a:rPr sz="19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staj</a:t>
            </a:r>
            <a:r>
              <a:rPr sz="195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raporlarının</a:t>
            </a:r>
            <a:r>
              <a:rPr sz="19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mülakat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öncesinde</a:t>
            </a:r>
            <a:r>
              <a:rPr sz="19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dijital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(sadece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Word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formatında)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olarak</a:t>
            </a:r>
            <a:r>
              <a:rPr sz="19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benzerlik</a:t>
            </a:r>
            <a:r>
              <a:rPr sz="19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rapor</a:t>
            </a:r>
            <a:r>
              <a:rPr sz="19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kontrolü</a:t>
            </a:r>
            <a:r>
              <a:rPr sz="195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için</a:t>
            </a:r>
            <a:r>
              <a:rPr sz="195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toplanacaktır.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İmzalı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olmasına gerek</a:t>
            </a:r>
            <a:r>
              <a:rPr sz="195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yoktur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975"/>
              </a:spcBef>
            </a:pPr>
            <a:r>
              <a:rPr spc="-10" dirty="0"/>
              <a:t>STAJ</a:t>
            </a:r>
            <a:r>
              <a:rPr spc="-95" dirty="0"/>
              <a:t> </a:t>
            </a:r>
            <a:r>
              <a:rPr dirty="0"/>
              <a:t>DEFTERİ</a:t>
            </a:r>
            <a:r>
              <a:rPr spc="-120" dirty="0"/>
              <a:t> </a:t>
            </a:r>
            <a:r>
              <a:rPr dirty="0"/>
              <a:t>DOLDURMA</a:t>
            </a:r>
            <a:r>
              <a:rPr spc="-9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10" name="object 10"/>
          <p:cNvSpPr/>
          <p:nvPr/>
        </p:nvSpPr>
        <p:spPr>
          <a:xfrm>
            <a:off x="513587" y="7141464"/>
            <a:ext cx="9592310" cy="0"/>
          </a:xfrm>
          <a:custGeom>
            <a:avLst/>
            <a:gdLst/>
            <a:ahLst/>
            <a:cxnLst/>
            <a:rect l="l" t="t" r="r" b="b"/>
            <a:pathLst>
              <a:path w="9592310">
                <a:moveTo>
                  <a:pt x="0" y="0"/>
                </a:moveTo>
                <a:lnTo>
                  <a:pt x="9592055" y="0"/>
                </a:lnTo>
              </a:path>
            </a:pathLst>
          </a:custGeom>
          <a:ln w="32004">
            <a:solidFill>
              <a:srgbClr val="497E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9688" y="356615"/>
            <a:ext cx="2234565" cy="594360"/>
          </a:xfrm>
          <a:custGeom>
            <a:avLst/>
            <a:gdLst/>
            <a:ahLst/>
            <a:cxnLst/>
            <a:rect l="l" t="t" r="r" b="b"/>
            <a:pathLst>
              <a:path w="2234565" h="594360">
                <a:moveTo>
                  <a:pt x="0" y="0"/>
                </a:moveTo>
                <a:lnTo>
                  <a:pt x="484632" y="0"/>
                </a:lnTo>
                <a:lnTo>
                  <a:pt x="2234183" y="594359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4231" y="237743"/>
            <a:ext cx="5829300" cy="634365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179070" rIns="0" bIns="0" rtlCol="0">
            <a:spAutoFit/>
          </a:bodyPr>
          <a:lstStyle/>
          <a:p>
            <a:pPr marR="95885" algn="ctr">
              <a:lnSpc>
                <a:spcPct val="100000"/>
              </a:lnSpc>
              <a:spcBef>
                <a:spcPts val="1410"/>
              </a:spcBef>
            </a:pPr>
            <a:r>
              <a:rPr spc="-10" dirty="0"/>
              <a:t>STAJ</a:t>
            </a:r>
            <a:r>
              <a:rPr spc="-95" dirty="0"/>
              <a:t> </a:t>
            </a:r>
            <a:r>
              <a:rPr dirty="0"/>
              <a:t>DEFTERİ</a:t>
            </a:r>
            <a:r>
              <a:rPr spc="-120" dirty="0"/>
              <a:t> </a:t>
            </a:r>
            <a:r>
              <a:rPr dirty="0"/>
              <a:t>DOLDURMA</a:t>
            </a:r>
            <a:r>
              <a:rPr spc="-90" dirty="0"/>
              <a:t> </a:t>
            </a:r>
            <a:r>
              <a:rPr spc="-10" dirty="0"/>
              <a:t>ESASLARI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" y="873252"/>
            <a:ext cx="4329683" cy="59771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78239" y="6211352"/>
            <a:ext cx="888365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dirty="0">
                <a:latin typeface="Times New Roman"/>
                <a:cs typeface="Times New Roman"/>
              </a:rPr>
              <a:t>EPOKSİ</a:t>
            </a:r>
            <a:r>
              <a:rPr sz="700" spc="204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Times New Roman"/>
                <a:cs typeface="Times New Roman"/>
              </a:rPr>
              <a:t>KULLANIMI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85075" y="1367599"/>
            <a:ext cx="3885565" cy="4077335"/>
            <a:chOff x="985075" y="1367599"/>
            <a:chExt cx="3885565" cy="4077335"/>
          </a:xfrm>
        </p:grpSpPr>
        <p:sp>
          <p:nvSpPr>
            <p:cNvPr id="7" name="object 7"/>
            <p:cNvSpPr/>
            <p:nvPr/>
          </p:nvSpPr>
          <p:spPr>
            <a:xfrm>
              <a:off x="3063240" y="3922775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0"/>
                  </a:moveTo>
                  <a:lnTo>
                    <a:pt x="0" y="222504"/>
                  </a:lnTo>
                </a:path>
              </a:pathLst>
            </a:custGeom>
            <a:ln w="426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6508" y="1399032"/>
              <a:ext cx="3822700" cy="4014470"/>
            </a:xfrm>
            <a:custGeom>
              <a:avLst/>
              <a:gdLst/>
              <a:ahLst/>
              <a:cxnLst/>
              <a:rect l="l" t="t" r="r" b="b"/>
              <a:pathLst>
                <a:path w="3822700" h="4014470">
                  <a:moveTo>
                    <a:pt x="2645664" y="2203703"/>
                  </a:moveTo>
                  <a:lnTo>
                    <a:pt x="2645664" y="2427732"/>
                  </a:lnTo>
                </a:path>
                <a:path w="3822700" h="4014470">
                  <a:moveTo>
                    <a:pt x="0" y="0"/>
                  </a:moveTo>
                  <a:lnTo>
                    <a:pt x="3822191" y="0"/>
                  </a:lnTo>
                </a:path>
                <a:path w="3822700" h="4014470">
                  <a:moveTo>
                    <a:pt x="0" y="160019"/>
                  </a:moveTo>
                  <a:lnTo>
                    <a:pt x="3822191" y="160019"/>
                  </a:lnTo>
                </a:path>
                <a:path w="3822700" h="4014470">
                  <a:moveTo>
                    <a:pt x="0" y="320039"/>
                  </a:moveTo>
                  <a:lnTo>
                    <a:pt x="3822191" y="320039"/>
                  </a:lnTo>
                </a:path>
                <a:path w="3822700" h="4014470">
                  <a:moveTo>
                    <a:pt x="0" y="478535"/>
                  </a:moveTo>
                  <a:lnTo>
                    <a:pt x="3822191" y="478535"/>
                  </a:lnTo>
                </a:path>
                <a:path w="3822700" h="4014470">
                  <a:moveTo>
                    <a:pt x="0" y="638555"/>
                  </a:moveTo>
                  <a:lnTo>
                    <a:pt x="3822191" y="638555"/>
                  </a:lnTo>
                </a:path>
                <a:path w="3822700" h="4014470">
                  <a:moveTo>
                    <a:pt x="0" y="798575"/>
                  </a:moveTo>
                  <a:lnTo>
                    <a:pt x="3822191" y="798575"/>
                  </a:lnTo>
                </a:path>
                <a:path w="3822700" h="4014470">
                  <a:moveTo>
                    <a:pt x="0" y="958595"/>
                  </a:moveTo>
                  <a:lnTo>
                    <a:pt x="3822191" y="958595"/>
                  </a:lnTo>
                </a:path>
                <a:path w="3822700" h="4014470">
                  <a:moveTo>
                    <a:pt x="0" y="1117091"/>
                  </a:moveTo>
                  <a:lnTo>
                    <a:pt x="3822191" y="1117091"/>
                  </a:lnTo>
                </a:path>
                <a:path w="3822700" h="4014470">
                  <a:moveTo>
                    <a:pt x="0" y="1277111"/>
                  </a:moveTo>
                  <a:lnTo>
                    <a:pt x="3822191" y="1277111"/>
                  </a:lnTo>
                </a:path>
                <a:path w="3822700" h="4014470">
                  <a:moveTo>
                    <a:pt x="0" y="1435608"/>
                  </a:moveTo>
                  <a:lnTo>
                    <a:pt x="3822191" y="1435608"/>
                  </a:lnTo>
                </a:path>
                <a:path w="3822700" h="4014470">
                  <a:moveTo>
                    <a:pt x="0" y="1597151"/>
                  </a:moveTo>
                  <a:lnTo>
                    <a:pt x="3822191" y="1597151"/>
                  </a:lnTo>
                </a:path>
                <a:path w="3822700" h="4014470">
                  <a:moveTo>
                    <a:pt x="0" y="1757171"/>
                  </a:moveTo>
                  <a:lnTo>
                    <a:pt x="3822191" y="1757171"/>
                  </a:lnTo>
                </a:path>
                <a:path w="3822700" h="4014470">
                  <a:moveTo>
                    <a:pt x="0" y="1917191"/>
                  </a:moveTo>
                  <a:lnTo>
                    <a:pt x="3822191" y="1917191"/>
                  </a:lnTo>
                </a:path>
                <a:path w="3822700" h="4014470">
                  <a:moveTo>
                    <a:pt x="0" y="2075687"/>
                  </a:moveTo>
                  <a:lnTo>
                    <a:pt x="3822191" y="2075687"/>
                  </a:lnTo>
                </a:path>
                <a:path w="3822700" h="4014470">
                  <a:moveTo>
                    <a:pt x="0" y="2235708"/>
                  </a:moveTo>
                  <a:lnTo>
                    <a:pt x="3822191" y="2235708"/>
                  </a:lnTo>
                </a:path>
                <a:path w="3822700" h="4014470">
                  <a:moveTo>
                    <a:pt x="0" y="2395727"/>
                  </a:moveTo>
                  <a:lnTo>
                    <a:pt x="3822191" y="2395727"/>
                  </a:lnTo>
                </a:path>
                <a:path w="3822700" h="4014470">
                  <a:moveTo>
                    <a:pt x="0" y="2555748"/>
                  </a:moveTo>
                  <a:lnTo>
                    <a:pt x="3822191" y="2555748"/>
                  </a:lnTo>
                </a:path>
                <a:path w="3822700" h="4014470">
                  <a:moveTo>
                    <a:pt x="0" y="2715767"/>
                  </a:moveTo>
                  <a:lnTo>
                    <a:pt x="3822191" y="2715767"/>
                  </a:lnTo>
                </a:path>
                <a:path w="3822700" h="4014470">
                  <a:moveTo>
                    <a:pt x="0" y="2875787"/>
                  </a:moveTo>
                  <a:lnTo>
                    <a:pt x="3822191" y="2875787"/>
                  </a:lnTo>
                </a:path>
                <a:path w="3822700" h="4014470">
                  <a:moveTo>
                    <a:pt x="0" y="3035808"/>
                  </a:moveTo>
                  <a:lnTo>
                    <a:pt x="3822191" y="3035808"/>
                  </a:lnTo>
                </a:path>
                <a:path w="3822700" h="4014470">
                  <a:moveTo>
                    <a:pt x="0" y="3194303"/>
                  </a:moveTo>
                  <a:lnTo>
                    <a:pt x="3822191" y="3194303"/>
                  </a:lnTo>
                </a:path>
                <a:path w="3822700" h="4014470">
                  <a:moveTo>
                    <a:pt x="0" y="3354324"/>
                  </a:moveTo>
                  <a:lnTo>
                    <a:pt x="3822191" y="3354324"/>
                  </a:lnTo>
                </a:path>
                <a:path w="3822700" h="4014470">
                  <a:moveTo>
                    <a:pt x="0" y="3515867"/>
                  </a:moveTo>
                  <a:lnTo>
                    <a:pt x="3822191" y="3515867"/>
                  </a:lnTo>
                </a:path>
                <a:path w="3822700" h="4014470">
                  <a:moveTo>
                    <a:pt x="0" y="3691128"/>
                  </a:moveTo>
                  <a:lnTo>
                    <a:pt x="3822191" y="3691128"/>
                  </a:lnTo>
                </a:path>
                <a:path w="3822700" h="4014470">
                  <a:moveTo>
                    <a:pt x="0" y="3855719"/>
                  </a:moveTo>
                  <a:lnTo>
                    <a:pt x="3822191" y="3855719"/>
                  </a:lnTo>
                </a:path>
                <a:path w="3822700" h="4014470">
                  <a:moveTo>
                    <a:pt x="0" y="4014216"/>
                  </a:moveTo>
                  <a:lnTo>
                    <a:pt x="3822191" y="4014216"/>
                  </a:lnTo>
                </a:path>
              </a:pathLst>
            </a:custGeom>
            <a:ln w="624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2297" y="1022058"/>
            <a:ext cx="3771265" cy="2115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15240" algn="just">
              <a:lnSpc>
                <a:spcPct val="152400"/>
              </a:lnSpc>
              <a:spcBef>
                <a:spcPts val="125"/>
              </a:spcBef>
            </a:pPr>
            <a:r>
              <a:rPr sz="700" b="1" dirty="0">
                <a:solidFill>
                  <a:srgbClr val="232323"/>
                </a:solidFill>
                <a:latin typeface="Times New Roman"/>
                <a:cs typeface="Times New Roman"/>
              </a:rPr>
              <a:t>Epoksi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,</a:t>
            </a:r>
            <a:r>
              <a:rPr sz="700" spc="19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u="sng" dirty="0">
                <a:solidFill>
                  <a:srgbClr val="0A0080"/>
                </a:solidFill>
                <a:uFill>
                  <a:solidFill>
                    <a:srgbClr val="0A0080"/>
                  </a:solidFill>
                </a:uFill>
                <a:latin typeface="Times New Roman"/>
                <a:cs typeface="Times New Roman"/>
              </a:rPr>
              <a:t>termosetler</a:t>
            </a:r>
            <a:r>
              <a:rPr sz="700" spc="155" dirty="0">
                <a:solidFill>
                  <a:srgbClr val="0A008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grubundan</a:t>
            </a:r>
            <a:r>
              <a:rPr sz="700" spc="2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yapıştırıcı</a:t>
            </a:r>
            <a:r>
              <a:rPr sz="700" spc="1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bir</a:t>
            </a:r>
            <a:r>
              <a:rPr sz="700" spc="229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kimyasal</a:t>
            </a:r>
            <a:r>
              <a:rPr sz="700" spc="19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reçinedir.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Suya,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u="sng" dirty="0">
                <a:solidFill>
                  <a:srgbClr val="0A0080"/>
                </a:solidFill>
                <a:uFill>
                  <a:solidFill>
                    <a:srgbClr val="0A0080"/>
                  </a:solidFill>
                </a:uFill>
                <a:latin typeface="Times New Roman"/>
                <a:cs typeface="Times New Roman"/>
              </a:rPr>
              <a:t>aside</a:t>
            </a:r>
            <a:r>
              <a:rPr sz="700" spc="135" dirty="0">
                <a:solidFill>
                  <a:srgbClr val="0A0080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ve</a:t>
            </a:r>
            <a:r>
              <a:rPr sz="700" spc="16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u="sng" dirty="0">
                <a:solidFill>
                  <a:srgbClr val="0A0080"/>
                </a:solidFill>
                <a:uFill>
                  <a:solidFill>
                    <a:srgbClr val="0A0080"/>
                  </a:solidFill>
                </a:uFill>
                <a:latin typeface="Times New Roman"/>
                <a:cs typeface="Times New Roman"/>
              </a:rPr>
              <a:t>alkaliye</a:t>
            </a:r>
            <a:r>
              <a:rPr sz="700" spc="130" dirty="0">
                <a:solidFill>
                  <a:srgbClr val="0A0080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direnci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çok</a:t>
            </a:r>
            <a:r>
              <a:rPr sz="700" spc="22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iyidir,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zamanla</a:t>
            </a:r>
            <a:r>
              <a:rPr sz="700" spc="19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direnç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özelliğini</a:t>
            </a:r>
            <a:r>
              <a:rPr sz="700" spc="19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yitirmez.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Çatlağa</a:t>
            </a:r>
            <a:r>
              <a:rPr sz="700" spc="21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doldurulmuş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epoksi</a:t>
            </a:r>
            <a:r>
              <a:rPr sz="700" spc="22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yapıştırıcısı,</a:t>
            </a:r>
            <a:r>
              <a:rPr sz="700" spc="1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çatlağın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yarattığı</a:t>
            </a:r>
            <a:r>
              <a:rPr sz="700" spc="1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süreksizlik</a:t>
            </a:r>
            <a:r>
              <a:rPr sz="700" spc="1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ortamını</a:t>
            </a:r>
            <a:r>
              <a:rPr sz="700" spc="15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sürekli</a:t>
            </a:r>
            <a:r>
              <a:rPr sz="700" spc="1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duruma</a:t>
            </a:r>
            <a:r>
              <a:rPr sz="700" spc="15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dönüştürür,</a:t>
            </a:r>
            <a:r>
              <a:rPr sz="700" spc="1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çatlağın</a:t>
            </a:r>
            <a:r>
              <a:rPr sz="700" spc="1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her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iki</a:t>
            </a:r>
            <a:r>
              <a:rPr sz="700" spc="21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yüzünü</a:t>
            </a:r>
            <a:r>
              <a:rPr sz="700" spc="24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çatlak</a:t>
            </a:r>
            <a:r>
              <a:rPr sz="700" spc="1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boyunca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sürekli</a:t>
            </a:r>
            <a:r>
              <a:rPr sz="700" spc="1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olarak</a:t>
            </a:r>
            <a:r>
              <a:rPr sz="700" spc="13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birbirine</a:t>
            </a:r>
            <a:r>
              <a:rPr sz="700" spc="1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bağlar</a:t>
            </a:r>
            <a:r>
              <a:rPr sz="700" spc="14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ve</a:t>
            </a:r>
            <a:r>
              <a:rPr sz="700" spc="204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gerilme</a:t>
            </a:r>
            <a:r>
              <a:rPr sz="700" spc="13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birikimlerini</a:t>
            </a:r>
            <a:r>
              <a:rPr sz="700" spc="1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önler.</a:t>
            </a:r>
            <a:endParaRPr sz="7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05"/>
              </a:spcBef>
            </a:pP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Onarım</a:t>
            </a:r>
            <a:r>
              <a:rPr sz="700" spc="204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sırasına</a:t>
            </a:r>
            <a:r>
              <a:rPr sz="700" spc="215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uygun</a:t>
            </a:r>
            <a:r>
              <a:rPr sz="700" spc="245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çatlakların</a:t>
            </a:r>
            <a:r>
              <a:rPr sz="700" spc="204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doldurulmasında,</a:t>
            </a:r>
            <a:r>
              <a:rPr sz="700" spc="204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sonradan</a:t>
            </a:r>
            <a:r>
              <a:rPr sz="700" spc="215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betonun</a:t>
            </a:r>
            <a:r>
              <a:rPr sz="700" spc="210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içine</a:t>
            </a:r>
            <a:r>
              <a:rPr sz="700" spc="210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eklenecek</a:t>
            </a:r>
            <a:endParaRPr sz="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8600"/>
              </a:lnSpc>
              <a:spcBef>
                <a:spcPts val="10"/>
              </a:spcBef>
            </a:pP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donatıların</a:t>
            </a:r>
            <a:r>
              <a:rPr sz="700" spc="204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yerleştirilmesinde</a:t>
            </a:r>
            <a:r>
              <a:rPr sz="700" spc="195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kullanılır.</a:t>
            </a:r>
            <a:r>
              <a:rPr sz="700" spc="195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Betonarme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içine</a:t>
            </a:r>
            <a:r>
              <a:rPr sz="700" spc="204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saplanan</a:t>
            </a:r>
            <a:r>
              <a:rPr sz="700" spc="204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donatılar</a:t>
            </a:r>
            <a:r>
              <a:rPr sz="700" spc="195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için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çekme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mukavemetleri</a:t>
            </a:r>
            <a:r>
              <a:rPr sz="700" spc="22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oldukça</a:t>
            </a:r>
            <a:r>
              <a:rPr sz="700" spc="254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yüksektir.</a:t>
            </a:r>
            <a:endParaRPr sz="700">
              <a:latin typeface="Times New Roman"/>
              <a:cs typeface="Times New Roman"/>
            </a:endParaRPr>
          </a:p>
          <a:p>
            <a:pPr marL="12700" marR="38100" algn="just">
              <a:lnSpc>
                <a:spcPct val="148600"/>
              </a:lnSpc>
              <a:spcBef>
                <a:spcPts val="25"/>
              </a:spcBef>
            </a:pP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Epoksi,</a:t>
            </a:r>
            <a:r>
              <a:rPr sz="700" spc="254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aynı</a:t>
            </a:r>
            <a:r>
              <a:rPr sz="700" spc="2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zamanda</a:t>
            </a:r>
            <a:r>
              <a:rPr sz="700" spc="2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bir</a:t>
            </a:r>
            <a:r>
              <a:rPr sz="700" spc="26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yüzey</a:t>
            </a:r>
            <a:r>
              <a:rPr sz="700" spc="27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kaplama</a:t>
            </a:r>
            <a:r>
              <a:rPr sz="700" spc="2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ürünüdür.</a:t>
            </a:r>
            <a:r>
              <a:rPr sz="700" spc="24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Otopark</a:t>
            </a:r>
            <a:r>
              <a:rPr sz="700" spc="24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zeminlerinde</a:t>
            </a:r>
            <a:r>
              <a:rPr sz="700" spc="229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sıklıkla</a:t>
            </a:r>
            <a:r>
              <a:rPr sz="700" spc="229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karşılaşırız.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Ayrıca,</a:t>
            </a:r>
            <a:r>
              <a:rPr sz="700" spc="13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boya</a:t>
            </a:r>
            <a:r>
              <a:rPr sz="700" spc="14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veya</a:t>
            </a:r>
            <a:r>
              <a:rPr sz="700" spc="14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astar</a:t>
            </a:r>
            <a:r>
              <a:rPr sz="700" spc="9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olarak</a:t>
            </a:r>
            <a:r>
              <a:rPr sz="700" spc="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da</a:t>
            </a:r>
            <a:r>
              <a:rPr sz="700" spc="10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kullanılır.</a:t>
            </a:r>
            <a:endParaRPr sz="7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Şantiyemizde</a:t>
            </a:r>
            <a:r>
              <a:rPr sz="700" spc="1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kullanılan</a:t>
            </a:r>
            <a:r>
              <a:rPr sz="700" spc="15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Hilti</a:t>
            </a:r>
            <a:r>
              <a:rPr sz="700" spc="13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RE</a:t>
            </a:r>
            <a:r>
              <a:rPr sz="700" spc="19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500</a:t>
            </a:r>
            <a:r>
              <a:rPr sz="700" spc="1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epoksi</a:t>
            </a:r>
            <a:r>
              <a:rPr sz="700" spc="14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ürünüdür.</a:t>
            </a:r>
            <a:endParaRPr sz="700">
              <a:latin typeface="Times New Roman"/>
              <a:cs typeface="Times New Roman"/>
            </a:endParaRPr>
          </a:p>
          <a:p>
            <a:pPr marL="12700" marR="17780" algn="just">
              <a:lnSpc>
                <a:spcPct val="149300"/>
              </a:lnSpc>
              <a:spcBef>
                <a:spcPts val="5"/>
              </a:spcBef>
            </a:pP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.İlk</a:t>
            </a:r>
            <a:r>
              <a:rPr sz="700" spc="24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olarak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donate</a:t>
            </a:r>
            <a:r>
              <a:rPr sz="700" spc="21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filizinin</a:t>
            </a:r>
            <a:r>
              <a:rPr sz="700" spc="21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konulacağı</a:t>
            </a:r>
            <a:r>
              <a:rPr sz="700" spc="24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yer</a:t>
            </a:r>
            <a:r>
              <a:rPr sz="700" spc="25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delinir</a:t>
            </a:r>
            <a:r>
              <a:rPr sz="700" b="1" dirty="0">
                <a:solidFill>
                  <a:srgbClr val="232323"/>
                </a:solidFill>
                <a:latin typeface="Times New Roman"/>
                <a:cs typeface="Times New Roman"/>
              </a:rPr>
              <a:t>(1)</a:t>
            </a:r>
            <a:r>
              <a:rPr sz="700" b="1" spc="19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sonra</a:t>
            </a:r>
            <a:r>
              <a:rPr sz="700" spc="229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içerisindeki</a:t>
            </a:r>
            <a:r>
              <a:rPr sz="700" spc="19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tozlar</a:t>
            </a:r>
            <a:r>
              <a:rPr sz="700" spc="204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hava</a:t>
            </a:r>
            <a:r>
              <a:rPr sz="700" spc="24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kompresörü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kullanılarak</a:t>
            </a:r>
            <a:r>
              <a:rPr sz="700" spc="41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temizlenir</a:t>
            </a:r>
            <a:r>
              <a:rPr sz="700" spc="44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b="1" dirty="0">
                <a:solidFill>
                  <a:srgbClr val="232323"/>
                </a:solidFill>
                <a:latin typeface="Times New Roman"/>
                <a:cs typeface="Times New Roman"/>
              </a:rPr>
              <a:t>(2)</a:t>
            </a:r>
            <a:r>
              <a:rPr sz="700" b="1" spc="44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çünkü</a:t>
            </a:r>
            <a:r>
              <a:rPr sz="700" spc="4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demir</a:t>
            </a:r>
            <a:r>
              <a:rPr sz="700" spc="4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çubuk</a:t>
            </a:r>
            <a:r>
              <a:rPr sz="700" spc="45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ile</a:t>
            </a:r>
            <a:r>
              <a:rPr sz="700" spc="44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epoksi</a:t>
            </a:r>
            <a:r>
              <a:rPr sz="700" spc="46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arasına</a:t>
            </a:r>
            <a:r>
              <a:rPr sz="700" spc="4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toz</a:t>
            </a:r>
            <a:r>
              <a:rPr sz="700" spc="459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girmesi</a:t>
            </a:r>
            <a:r>
              <a:rPr sz="700" spc="43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istenmez.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Ekimlerden</a:t>
            </a:r>
            <a:r>
              <a:rPr sz="700" spc="26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önce</a:t>
            </a:r>
            <a:r>
              <a:rPr sz="700" spc="31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açılan</a:t>
            </a:r>
            <a:r>
              <a:rPr sz="700" spc="29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delikler</a:t>
            </a:r>
            <a:r>
              <a:rPr sz="700" spc="3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yağsız</a:t>
            </a:r>
            <a:r>
              <a:rPr sz="700" spc="31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ve</a:t>
            </a:r>
            <a:r>
              <a:rPr sz="700" spc="33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kuru</a:t>
            </a:r>
            <a:r>
              <a:rPr sz="700" spc="30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basınçlı</a:t>
            </a:r>
            <a:r>
              <a:rPr sz="700" spc="2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hava</a:t>
            </a:r>
            <a:r>
              <a:rPr sz="700" spc="33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ile</a:t>
            </a:r>
            <a:r>
              <a:rPr sz="700" spc="3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yeterince</a:t>
            </a:r>
            <a:r>
              <a:rPr sz="700" spc="3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temizlenmelidir.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2297" y="3114556"/>
            <a:ext cx="3769995" cy="342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8600"/>
              </a:lnSpc>
              <a:spcBef>
                <a:spcPts val="95"/>
              </a:spcBef>
            </a:pP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Özelikle</a:t>
            </a:r>
            <a:r>
              <a:rPr sz="700" spc="3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açılan</a:t>
            </a:r>
            <a:r>
              <a:rPr sz="700" spc="3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demir</a:t>
            </a:r>
            <a:r>
              <a:rPr sz="700" spc="39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filiz</a:t>
            </a:r>
            <a:r>
              <a:rPr sz="700" spc="39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soketlerinin</a:t>
            </a:r>
            <a:r>
              <a:rPr sz="700" spc="39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temiz</a:t>
            </a:r>
            <a:r>
              <a:rPr sz="700" spc="3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ve</a:t>
            </a:r>
            <a:r>
              <a:rPr sz="700" spc="42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kuru</a:t>
            </a:r>
            <a:r>
              <a:rPr sz="700" spc="42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olmasına</a:t>
            </a:r>
            <a:r>
              <a:rPr sz="700" spc="39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önem</a:t>
            </a:r>
            <a:r>
              <a:rPr sz="700" spc="39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verilmelidir.</a:t>
            </a:r>
            <a:r>
              <a:rPr sz="700" spc="39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Delik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içerisinde</a:t>
            </a:r>
            <a:r>
              <a:rPr sz="700" spc="4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gevşek</a:t>
            </a:r>
            <a:r>
              <a:rPr sz="700" spc="49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parçacıklar</a:t>
            </a:r>
            <a:r>
              <a:rPr sz="700" spc="45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var</a:t>
            </a:r>
            <a:r>
              <a:rPr sz="700" spc="49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ise</a:t>
            </a:r>
            <a:r>
              <a:rPr sz="700" spc="49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uzaklaştırılmalıdır.</a:t>
            </a:r>
            <a:r>
              <a:rPr sz="700" spc="4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Kompresörler</a:t>
            </a:r>
            <a:r>
              <a:rPr sz="700" spc="45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bile</a:t>
            </a:r>
            <a:r>
              <a:rPr sz="700" spc="49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yağsız</a:t>
            </a:r>
            <a:r>
              <a:rPr sz="700" spc="170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tercih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2297" y="3431588"/>
            <a:ext cx="3813810" cy="19640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edilmelidir.</a:t>
            </a:r>
            <a:r>
              <a:rPr sz="700" spc="21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Bu</a:t>
            </a:r>
            <a:r>
              <a:rPr sz="700" spc="28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controller</a:t>
            </a:r>
            <a:r>
              <a:rPr sz="700" spc="21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ve</a:t>
            </a:r>
            <a:r>
              <a:rPr sz="700" spc="2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işlemler</a:t>
            </a:r>
            <a:r>
              <a:rPr sz="700" spc="22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tamamlandıktan</a:t>
            </a:r>
            <a:r>
              <a:rPr sz="700" spc="24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sonra</a:t>
            </a:r>
            <a:r>
              <a:rPr sz="700" spc="254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epoksi</a:t>
            </a:r>
            <a:r>
              <a:rPr sz="700" spc="26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uygulaması</a:t>
            </a:r>
            <a:r>
              <a:rPr sz="700" spc="2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gerçekleştirilir.</a:t>
            </a:r>
            <a:endParaRPr sz="700">
              <a:latin typeface="Times New Roman"/>
              <a:cs typeface="Times New Roman"/>
            </a:endParaRPr>
          </a:p>
          <a:p>
            <a:pPr marL="12700" marR="5080">
              <a:lnSpc>
                <a:spcPct val="149800"/>
              </a:lnSpc>
              <a:tabLst>
                <a:tab pos="2685415" algn="l"/>
              </a:tabLst>
            </a:pPr>
            <a:r>
              <a:rPr sz="700" b="1" dirty="0">
                <a:solidFill>
                  <a:srgbClr val="232323"/>
                </a:solidFill>
                <a:latin typeface="Times New Roman"/>
                <a:cs typeface="Times New Roman"/>
              </a:rPr>
              <a:t>(3)</a:t>
            </a:r>
            <a:r>
              <a:rPr sz="700" b="1" spc="42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Ekimlerde</a:t>
            </a:r>
            <a:r>
              <a:rPr sz="700" spc="38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delik</a:t>
            </a:r>
            <a:r>
              <a:rPr sz="700" spc="40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içinde</a:t>
            </a:r>
            <a:r>
              <a:rPr sz="700" spc="4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hiç</a:t>
            </a:r>
            <a:r>
              <a:rPr sz="700" spc="43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hava</a:t>
            </a:r>
            <a:r>
              <a:rPr sz="700" spc="4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kalmaması</a:t>
            </a:r>
            <a:r>
              <a:rPr sz="700" spc="4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sağlanmıştır.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	Ekimlerde</a:t>
            </a:r>
            <a:r>
              <a:rPr sz="700" spc="47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öncelikle</a:t>
            </a:r>
            <a:r>
              <a:rPr sz="700" spc="4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epoksi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yapıştırıcı</a:t>
            </a:r>
            <a:r>
              <a:rPr sz="700" spc="16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delik</a:t>
            </a:r>
            <a:r>
              <a:rPr sz="700" spc="19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içinde</a:t>
            </a:r>
            <a:r>
              <a:rPr sz="700" spc="1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belli</a:t>
            </a:r>
            <a:r>
              <a:rPr sz="700" spc="1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seviyeye</a:t>
            </a:r>
            <a:r>
              <a:rPr sz="700" spc="26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kadar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doldurulduktan</a:t>
            </a:r>
            <a:r>
              <a:rPr sz="700" spc="1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sonra</a:t>
            </a:r>
            <a:r>
              <a:rPr sz="700" spc="204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ile</a:t>
            </a:r>
            <a:r>
              <a:rPr sz="700" spc="18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donatı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yüzeyine</a:t>
            </a:r>
            <a:r>
              <a:rPr sz="700" spc="25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de</a:t>
            </a:r>
            <a:r>
              <a:rPr sz="700" spc="22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boşluk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kalmayacak</a:t>
            </a:r>
            <a:r>
              <a:rPr sz="700" spc="27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şekilde</a:t>
            </a:r>
            <a:r>
              <a:rPr sz="700" spc="28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sürülerek</a:t>
            </a:r>
            <a:r>
              <a:rPr sz="700" spc="29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ankrajlar</a:t>
            </a:r>
            <a:r>
              <a:rPr sz="700" spc="26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ekilmiştir.</a:t>
            </a:r>
            <a:r>
              <a:rPr sz="700" spc="295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Bir</a:t>
            </a:r>
            <a:r>
              <a:rPr sz="700" spc="254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donatının</a:t>
            </a:r>
            <a:r>
              <a:rPr sz="700" spc="2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ekim</a:t>
            </a:r>
            <a:r>
              <a:rPr sz="700" spc="21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işlemi</a:t>
            </a:r>
            <a:r>
              <a:rPr sz="700" spc="21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donatı</a:t>
            </a:r>
            <a:r>
              <a:rPr sz="700" spc="21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çapına</a:t>
            </a:r>
            <a:r>
              <a:rPr sz="700" spc="229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25" dirty="0">
                <a:solidFill>
                  <a:srgbClr val="232323"/>
                </a:solidFill>
                <a:latin typeface="Times New Roman"/>
                <a:cs typeface="Times New Roman"/>
              </a:rPr>
              <a:t>ve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derinliğine</a:t>
            </a:r>
            <a:r>
              <a:rPr sz="700" spc="2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de</a:t>
            </a:r>
            <a:r>
              <a:rPr sz="700" spc="26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bağlı</a:t>
            </a:r>
            <a:r>
              <a:rPr sz="700" spc="254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olarak</a:t>
            </a:r>
            <a:r>
              <a:rPr sz="700" spc="25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genellikle</a:t>
            </a:r>
            <a:r>
              <a:rPr sz="700" spc="22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10</a:t>
            </a:r>
            <a:r>
              <a:rPr sz="700" spc="28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dakika</a:t>
            </a:r>
            <a:r>
              <a:rPr sz="700" spc="265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süre</a:t>
            </a:r>
            <a:r>
              <a:rPr sz="700" spc="26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içerisinde</a:t>
            </a:r>
            <a:r>
              <a:rPr sz="700" spc="24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yapılmaktadır.</a:t>
            </a:r>
            <a:r>
              <a:rPr sz="700" spc="2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12</a:t>
            </a:r>
            <a:r>
              <a:rPr sz="700" spc="26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saat</a:t>
            </a:r>
            <a:r>
              <a:rPr sz="700" spc="26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sonra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epoksi</a:t>
            </a:r>
            <a:r>
              <a:rPr sz="700" spc="15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kuruyup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dayanımını</a:t>
            </a:r>
            <a:r>
              <a:rPr sz="700" spc="13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kazandığı</a:t>
            </a:r>
            <a:r>
              <a:rPr sz="700" spc="15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bilindiği</a:t>
            </a:r>
            <a:r>
              <a:rPr sz="700" spc="15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için</a:t>
            </a:r>
            <a:r>
              <a:rPr sz="700" spc="16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donate</a:t>
            </a:r>
            <a:r>
              <a:rPr sz="700" spc="14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bu</a:t>
            </a:r>
            <a:r>
              <a:rPr sz="700" spc="2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süre</a:t>
            </a:r>
            <a:r>
              <a:rPr sz="700" spc="15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zarfında</a:t>
            </a:r>
            <a:r>
              <a:rPr sz="700" spc="14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sabit</a:t>
            </a:r>
            <a:r>
              <a:rPr sz="700" spc="16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kalacak</a:t>
            </a:r>
            <a:r>
              <a:rPr sz="700" spc="15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şekilde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ayarlanmıştır</a:t>
            </a:r>
            <a:r>
              <a:rPr sz="700" spc="22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ve</a:t>
            </a:r>
            <a:r>
              <a:rPr sz="700" spc="31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dayanım</a:t>
            </a:r>
            <a:r>
              <a:rPr sz="700" spc="27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alma</a:t>
            </a:r>
            <a:r>
              <a:rPr sz="700" spc="28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süresine</a:t>
            </a:r>
            <a:r>
              <a:rPr sz="700" spc="25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ulaştığında</a:t>
            </a:r>
            <a:r>
              <a:rPr sz="700" spc="229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çekme</a:t>
            </a:r>
            <a:r>
              <a:rPr sz="700" spc="25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testlerine</a:t>
            </a:r>
            <a:r>
              <a:rPr sz="700" spc="24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tabi</a:t>
            </a:r>
            <a:r>
              <a:rPr sz="700" spc="26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tutulmuştur.(4).</a:t>
            </a:r>
            <a:r>
              <a:rPr sz="700" spc="24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20" dirty="0">
                <a:solidFill>
                  <a:srgbClr val="232323"/>
                </a:solidFill>
                <a:latin typeface="Times New Roman"/>
                <a:cs typeface="Times New Roman"/>
              </a:rPr>
              <a:t>Çapı</a:t>
            </a:r>
            <a:r>
              <a:rPr sz="700" spc="50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12lik</a:t>
            </a:r>
            <a:r>
              <a:rPr sz="700" spc="114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ve</a:t>
            </a:r>
            <a:r>
              <a:rPr sz="700" spc="1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32lik</a:t>
            </a:r>
            <a:r>
              <a:rPr sz="700" spc="12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donate</a:t>
            </a:r>
            <a:r>
              <a:rPr sz="700" spc="12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için</a:t>
            </a:r>
            <a:r>
              <a:rPr sz="700" spc="10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dayanıma</a:t>
            </a:r>
            <a:r>
              <a:rPr sz="700" spc="12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bakılmıştır.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Deney</a:t>
            </a:r>
            <a:r>
              <a:rPr sz="700" spc="35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sonunda</a:t>
            </a:r>
            <a:r>
              <a:rPr sz="700" spc="40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12lik</a:t>
            </a:r>
            <a:r>
              <a:rPr sz="700" spc="37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donatı</a:t>
            </a:r>
            <a:r>
              <a:rPr sz="700" spc="37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demirlerinin</a:t>
            </a:r>
            <a:r>
              <a:rPr sz="700" spc="3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(saplama</a:t>
            </a:r>
            <a:r>
              <a:rPr sz="700" spc="35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uzunluğuna</a:t>
            </a:r>
            <a:r>
              <a:rPr sz="700" spc="39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bağlı</a:t>
            </a:r>
            <a:r>
              <a:rPr sz="700" spc="39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olarak)</a:t>
            </a:r>
            <a:r>
              <a:rPr sz="700" spc="370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232323"/>
                </a:solidFill>
                <a:latin typeface="Times New Roman"/>
                <a:cs typeface="Times New Roman"/>
              </a:rPr>
              <a:t>sıyrılmadığını</a:t>
            </a:r>
            <a:endParaRPr sz="700">
              <a:latin typeface="Times New Roman"/>
              <a:cs typeface="Times New Roman"/>
            </a:endParaRPr>
          </a:p>
          <a:p>
            <a:pPr marL="12700" marR="46355">
              <a:lnSpc>
                <a:spcPct val="153500"/>
              </a:lnSpc>
              <a:spcBef>
                <a:spcPts val="80"/>
              </a:spcBef>
            </a:pPr>
            <a:r>
              <a:rPr sz="700" dirty="0">
                <a:solidFill>
                  <a:srgbClr val="232323"/>
                </a:solidFill>
                <a:latin typeface="Times New Roman"/>
                <a:cs typeface="Times New Roman"/>
              </a:rPr>
              <a:t>gördük.</a:t>
            </a:r>
            <a:r>
              <a:rPr sz="700" spc="225" dirty="0">
                <a:solidFill>
                  <a:srgbClr val="232323"/>
                </a:solidFill>
                <a:latin typeface="Times New Roman"/>
                <a:cs typeface="Times New Roman"/>
              </a:rPr>
              <a:t>  </a:t>
            </a:r>
            <a:r>
              <a:rPr sz="700" dirty="0">
                <a:latin typeface="Times New Roman"/>
                <a:cs typeface="Times New Roman"/>
              </a:rPr>
              <a:t>Bağlayıcı</a:t>
            </a:r>
            <a:r>
              <a:rPr sz="700" spc="19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cinsi,</a:t>
            </a:r>
            <a:r>
              <a:rPr sz="700" spc="17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ankraj</a:t>
            </a:r>
            <a:r>
              <a:rPr sz="700" spc="17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deliğinin</a:t>
            </a:r>
            <a:r>
              <a:rPr sz="700" spc="15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temizliği,</a:t>
            </a:r>
            <a:r>
              <a:rPr sz="700" spc="15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ankraj</a:t>
            </a:r>
            <a:r>
              <a:rPr sz="700" spc="17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deliğinin</a:t>
            </a:r>
            <a:r>
              <a:rPr sz="700" spc="17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ıslaklığı,</a:t>
            </a:r>
            <a:r>
              <a:rPr sz="700" spc="17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yüksek</a:t>
            </a:r>
            <a:r>
              <a:rPr sz="700" spc="21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sıcaklık</a:t>
            </a:r>
            <a:r>
              <a:rPr sz="700" spc="150" dirty="0">
                <a:latin typeface="Times New Roman"/>
                <a:cs typeface="Times New Roman"/>
              </a:rPr>
              <a:t> </a:t>
            </a:r>
            <a:r>
              <a:rPr sz="700" spc="-25" dirty="0">
                <a:latin typeface="Times New Roman"/>
                <a:cs typeface="Times New Roman"/>
              </a:rPr>
              <a:t>ve</a:t>
            </a:r>
            <a:r>
              <a:rPr sz="700" spc="50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sünme,</a:t>
            </a:r>
            <a:r>
              <a:rPr sz="700" spc="13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ankraj</a:t>
            </a:r>
            <a:r>
              <a:rPr sz="700" spc="15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kenar</a:t>
            </a:r>
            <a:r>
              <a:rPr sz="700" spc="15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uzaklığı</a:t>
            </a:r>
            <a:r>
              <a:rPr sz="700" spc="14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ve</a:t>
            </a:r>
            <a:r>
              <a:rPr sz="700" spc="18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ankrajlar</a:t>
            </a:r>
            <a:r>
              <a:rPr sz="700" spc="16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arası</a:t>
            </a:r>
            <a:r>
              <a:rPr sz="700" spc="12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uzaklık,</a:t>
            </a:r>
            <a:r>
              <a:rPr sz="700" spc="13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ekme</a:t>
            </a:r>
            <a:r>
              <a:rPr sz="700" spc="15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boyunun</a:t>
            </a:r>
            <a:r>
              <a:rPr sz="700" spc="19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etkisi,</a:t>
            </a:r>
            <a:r>
              <a:rPr sz="700" spc="13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beton</a:t>
            </a:r>
            <a:r>
              <a:rPr sz="700" spc="15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Times New Roman"/>
                <a:cs typeface="Times New Roman"/>
              </a:rPr>
              <a:t>dayanımının</a:t>
            </a:r>
            <a:r>
              <a:rPr sz="700" spc="50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etkisi,</a:t>
            </a:r>
            <a:r>
              <a:rPr sz="700" spc="12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ankraj</a:t>
            </a:r>
            <a:r>
              <a:rPr sz="700" spc="14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çapının</a:t>
            </a:r>
            <a:r>
              <a:rPr sz="700" spc="14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etkisi,</a:t>
            </a:r>
            <a:r>
              <a:rPr sz="700" spc="12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kısa</a:t>
            </a:r>
            <a:r>
              <a:rPr sz="700" spc="15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kür</a:t>
            </a:r>
            <a:r>
              <a:rPr sz="700" spc="16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süresi</a:t>
            </a:r>
            <a:r>
              <a:rPr sz="700" spc="15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etkisi</a:t>
            </a:r>
            <a:r>
              <a:rPr sz="700" spc="12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ve</a:t>
            </a:r>
            <a:r>
              <a:rPr sz="700" spc="18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ankrajların</a:t>
            </a:r>
            <a:r>
              <a:rPr sz="700" spc="12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bağlılık</a:t>
            </a:r>
            <a:r>
              <a:rPr sz="700" spc="14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durumlarına</a:t>
            </a:r>
            <a:r>
              <a:rPr sz="700" spc="15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göre</a:t>
            </a:r>
            <a:r>
              <a:rPr sz="700" spc="175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Times New Roman"/>
                <a:cs typeface="Times New Roman"/>
              </a:rPr>
              <a:t>epoksi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2297" y="5408179"/>
            <a:ext cx="175387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dirty="0">
                <a:latin typeface="Times New Roman"/>
                <a:cs typeface="Times New Roman"/>
              </a:rPr>
              <a:t>işleminin</a:t>
            </a:r>
            <a:r>
              <a:rPr sz="700" spc="26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performanslarını</a:t>
            </a:r>
            <a:r>
              <a:rPr sz="700" spc="254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Times New Roman"/>
                <a:cs typeface="Times New Roman"/>
              </a:rPr>
              <a:t>değerlendirilmiştir.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5427" y="6202680"/>
            <a:ext cx="1062355" cy="3556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59055" marR="43180" algn="just">
              <a:lnSpc>
                <a:spcPct val="99200"/>
              </a:lnSpc>
              <a:spcBef>
                <a:spcPts val="185"/>
              </a:spcBef>
            </a:pPr>
            <a:r>
              <a:rPr sz="650" dirty="0">
                <a:latin typeface="Times New Roman"/>
                <a:cs typeface="Times New Roman"/>
              </a:rPr>
              <a:t>İşyeri</a:t>
            </a:r>
            <a:r>
              <a:rPr sz="650" spc="24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kaşesi</a:t>
            </a:r>
            <a:r>
              <a:rPr sz="650" spc="24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ve</a:t>
            </a:r>
            <a:r>
              <a:rPr sz="650" spc="24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Mühendis</a:t>
            </a:r>
            <a:r>
              <a:rPr sz="650" spc="50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imzası</a:t>
            </a:r>
            <a:r>
              <a:rPr sz="650" spc="29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bu</a:t>
            </a:r>
            <a:r>
              <a:rPr sz="650" spc="29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alanda</a:t>
            </a:r>
            <a:r>
              <a:rPr sz="650" spc="30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mutlaka</a:t>
            </a:r>
            <a:r>
              <a:rPr sz="650" spc="50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yer</a:t>
            </a:r>
            <a:r>
              <a:rPr sz="650" spc="5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almalıdır.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287" y="6499860"/>
            <a:ext cx="1896110" cy="14986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65"/>
              </a:spcBef>
            </a:pPr>
            <a:r>
              <a:rPr sz="650" dirty="0">
                <a:latin typeface="Times New Roman"/>
                <a:cs typeface="Times New Roman"/>
              </a:rPr>
              <a:t>TARİHLER</a:t>
            </a:r>
            <a:r>
              <a:rPr sz="650" spc="18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MUTLAKA</a:t>
            </a:r>
            <a:r>
              <a:rPr sz="650" spc="17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YER</a:t>
            </a:r>
            <a:r>
              <a:rPr sz="650" spc="15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ALMALIDIR.</a:t>
            </a:r>
            <a:endParaRPr sz="65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563" y="6409944"/>
            <a:ext cx="295656" cy="1021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5732" y="906780"/>
            <a:ext cx="4023359" cy="585215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712722" y="6129031"/>
            <a:ext cx="862965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dirty="0">
                <a:latin typeface="Times New Roman"/>
                <a:cs typeface="Times New Roman"/>
              </a:rPr>
              <a:t>EPOKSİ </a:t>
            </a:r>
            <a:r>
              <a:rPr sz="700" spc="-10" dirty="0">
                <a:latin typeface="Times New Roman"/>
                <a:cs typeface="Times New Roman"/>
              </a:rPr>
              <a:t>KULLANIMI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85780" y="3221299"/>
            <a:ext cx="11747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-25" dirty="0">
                <a:latin typeface="Times New Roman"/>
                <a:cs typeface="Times New Roman"/>
              </a:rPr>
              <a:t>(1)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25918" y="3221299"/>
            <a:ext cx="11811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-25" dirty="0">
                <a:latin typeface="Times New Roman"/>
                <a:cs typeface="Times New Roman"/>
              </a:rPr>
              <a:t>(2)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21753" y="5356464"/>
            <a:ext cx="11747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-25" dirty="0">
                <a:latin typeface="Times New Roman"/>
                <a:cs typeface="Times New Roman"/>
              </a:rPr>
              <a:t>(3)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06316" y="5356464"/>
            <a:ext cx="11747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-25" dirty="0">
                <a:latin typeface="Times New Roman"/>
                <a:cs typeface="Times New Roman"/>
              </a:rPr>
              <a:t>(4)</a:t>
            </a:r>
            <a:endParaRPr sz="65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33288" y="1136904"/>
            <a:ext cx="3403600" cy="4142740"/>
            <a:chOff x="5733288" y="1136904"/>
            <a:chExt cx="3403600" cy="414274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1012" y="1136904"/>
              <a:ext cx="1464563" cy="20116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4364" y="1149095"/>
              <a:ext cx="1652016" cy="19994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33288" y="3627119"/>
              <a:ext cx="1549908" cy="16520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53884" y="3634740"/>
              <a:ext cx="1682495" cy="1644395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316467" y="6123432"/>
            <a:ext cx="989330" cy="34607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56515" marR="40005" algn="just">
              <a:lnSpc>
                <a:spcPts val="760"/>
              </a:lnSpc>
              <a:spcBef>
                <a:spcPts val="209"/>
              </a:spcBef>
            </a:pPr>
            <a:r>
              <a:rPr sz="650" dirty="0">
                <a:latin typeface="Times New Roman"/>
                <a:cs typeface="Times New Roman"/>
              </a:rPr>
              <a:t>İşyeri</a:t>
            </a:r>
            <a:r>
              <a:rPr sz="650" spc="6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kaşesi</a:t>
            </a:r>
            <a:r>
              <a:rPr sz="650" spc="6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ve</a:t>
            </a:r>
            <a:r>
              <a:rPr sz="650" spc="5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Mühendis</a:t>
            </a:r>
            <a:r>
              <a:rPr sz="650" spc="50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imzası</a:t>
            </a:r>
            <a:r>
              <a:rPr sz="650" spc="12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bu</a:t>
            </a:r>
            <a:r>
              <a:rPr sz="650" spc="114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alanda</a:t>
            </a:r>
            <a:r>
              <a:rPr sz="650" spc="12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mutlaka</a:t>
            </a:r>
            <a:r>
              <a:rPr sz="650" spc="50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yer</a:t>
            </a:r>
            <a:r>
              <a:rPr sz="650" spc="-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almalıdır.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54167" y="6412992"/>
            <a:ext cx="1760220" cy="14795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65"/>
              </a:spcBef>
            </a:pPr>
            <a:r>
              <a:rPr sz="650" spc="-10" dirty="0">
                <a:latin typeface="Times New Roman"/>
                <a:cs typeface="Times New Roman"/>
              </a:rPr>
              <a:t>TARİHLER</a:t>
            </a:r>
            <a:r>
              <a:rPr sz="650" spc="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MUTLAKA</a:t>
            </a:r>
            <a:r>
              <a:rPr sz="650" spc="10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YER</a:t>
            </a:r>
            <a:r>
              <a:rPr sz="650" spc="-2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ALMALIDIR.</a:t>
            </a:r>
            <a:endParaRPr sz="65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30011" y="6318504"/>
            <a:ext cx="286511" cy="11277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983223" y="6673596"/>
            <a:ext cx="2164080" cy="14351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65"/>
              </a:spcBef>
            </a:pPr>
            <a:r>
              <a:rPr sz="650" spc="-10" dirty="0">
                <a:latin typeface="Times New Roman"/>
                <a:cs typeface="Times New Roman"/>
              </a:rPr>
              <a:t>ÇALIŞMANIN</a:t>
            </a:r>
            <a:r>
              <a:rPr sz="650" spc="2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KONUSU</a:t>
            </a:r>
            <a:r>
              <a:rPr sz="650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MUTLAKA</a:t>
            </a:r>
            <a:r>
              <a:rPr sz="650" spc="1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Times New Roman"/>
                <a:cs typeface="Times New Roman"/>
              </a:rPr>
              <a:t>YER</a:t>
            </a:r>
            <a:r>
              <a:rPr sz="650" spc="-25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Times New Roman"/>
                <a:cs typeface="Times New Roman"/>
              </a:rPr>
              <a:t>ALMALIDIR.</a:t>
            </a:r>
            <a:endParaRPr sz="65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510271" y="6304788"/>
            <a:ext cx="238125" cy="376555"/>
            <a:chOff x="7510271" y="6304788"/>
            <a:chExt cx="238125" cy="376555"/>
          </a:xfrm>
        </p:grpSpPr>
        <p:sp>
          <p:nvSpPr>
            <p:cNvPr id="32" name="object 32"/>
            <p:cNvSpPr/>
            <p:nvPr/>
          </p:nvSpPr>
          <p:spPr>
            <a:xfrm>
              <a:off x="7536180" y="6358128"/>
              <a:ext cx="212090" cy="323215"/>
            </a:xfrm>
            <a:custGeom>
              <a:avLst/>
              <a:gdLst/>
              <a:ahLst/>
              <a:cxnLst/>
              <a:rect l="l" t="t" r="r" b="b"/>
              <a:pathLst>
                <a:path w="212090" h="323215">
                  <a:moveTo>
                    <a:pt x="192023" y="323087"/>
                  </a:moveTo>
                  <a:lnTo>
                    <a:pt x="0" y="10667"/>
                  </a:lnTo>
                  <a:lnTo>
                    <a:pt x="19812" y="0"/>
                  </a:lnTo>
                  <a:lnTo>
                    <a:pt x="211835" y="310895"/>
                  </a:lnTo>
                  <a:lnTo>
                    <a:pt x="192023" y="323087"/>
                  </a:lnTo>
                  <a:close/>
                </a:path>
              </a:pathLst>
            </a:custGeom>
            <a:solidFill>
              <a:srgbClr val="BC4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10271" y="6304788"/>
              <a:ext cx="65531" cy="7620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14604" y="6834645"/>
            <a:ext cx="9594850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10"/>
              </a:lnSpc>
              <a:tabLst>
                <a:tab pos="2778125" algn="l"/>
                <a:tab pos="9568815" algn="l"/>
              </a:tabLst>
            </a:pPr>
            <a:r>
              <a:rPr sz="2200" u="heavy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200" b="1" u="heavy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ÖRNEK</a:t>
            </a:r>
            <a:r>
              <a:rPr sz="2200" b="1" u="heavy" spc="-130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STAJ</a:t>
            </a:r>
            <a:r>
              <a:rPr sz="2200" b="1" u="heavy" spc="-85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DEFTERİ</a:t>
            </a:r>
            <a:r>
              <a:rPr sz="2200" b="1" u="heavy" spc="-95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SAYFALARI</a:t>
            </a:r>
            <a:r>
              <a:rPr sz="2200" b="1" u="heavy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	</a:t>
            </a:r>
            <a:endParaRPr sz="2200">
              <a:latin typeface="Calibri"/>
              <a:cs typeface="Calibri"/>
            </a:endParaRPr>
          </a:p>
          <a:p>
            <a:pPr marL="31115" algn="ctr">
              <a:lnSpc>
                <a:spcPct val="100000"/>
              </a:lnSpc>
              <a:spcBef>
                <a:spcPts val="430"/>
              </a:spcBef>
            </a:pPr>
            <a:r>
              <a:rPr sz="1550" b="1" spc="-20" dirty="0">
                <a:solidFill>
                  <a:srgbClr val="1F487C"/>
                </a:solidFill>
                <a:latin typeface="Arial"/>
                <a:cs typeface="Arial"/>
              </a:rPr>
              <a:t>İNŞAAT</a:t>
            </a:r>
            <a:r>
              <a:rPr sz="155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F487C"/>
                </a:solidFill>
                <a:latin typeface="Arial"/>
                <a:cs typeface="Arial"/>
              </a:rPr>
              <a:t>MÜHENDİSLİĞİ</a:t>
            </a:r>
            <a:r>
              <a:rPr sz="1550" b="1" spc="-1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1F487C"/>
                </a:solidFill>
                <a:latin typeface="Arial"/>
                <a:cs typeface="Arial"/>
              </a:rPr>
              <a:t>BÖLÜMÜ</a:t>
            </a:r>
            <a:r>
              <a:rPr sz="1550" b="1" spc="-1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40" dirty="0">
                <a:solidFill>
                  <a:srgbClr val="1F487C"/>
                </a:solidFill>
                <a:latin typeface="Arial"/>
                <a:cs typeface="Arial"/>
              </a:rPr>
              <a:t>STAJ</a:t>
            </a:r>
            <a:r>
              <a:rPr sz="1550" b="1" spc="-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1F487C"/>
                </a:solidFill>
                <a:latin typeface="Arial"/>
                <a:cs typeface="Arial"/>
              </a:rPr>
              <a:t>YAPMA</a:t>
            </a:r>
            <a:r>
              <a:rPr sz="1550" b="1" spc="-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F487C"/>
                </a:solidFill>
                <a:latin typeface="Arial"/>
                <a:cs typeface="Arial"/>
              </a:rPr>
              <a:t>ESASLARI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9688" y="356615"/>
            <a:ext cx="2234565" cy="594360"/>
          </a:xfrm>
          <a:custGeom>
            <a:avLst/>
            <a:gdLst/>
            <a:ahLst/>
            <a:cxnLst/>
            <a:rect l="l" t="t" r="r" b="b"/>
            <a:pathLst>
              <a:path w="2234565" h="594360">
                <a:moveTo>
                  <a:pt x="0" y="0"/>
                </a:moveTo>
                <a:lnTo>
                  <a:pt x="484632" y="0"/>
                </a:lnTo>
                <a:lnTo>
                  <a:pt x="2234183" y="594359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4231" y="237743"/>
            <a:ext cx="5829300" cy="634365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179070" rIns="0" bIns="0" rtlCol="0">
            <a:spAutoFit/>
          </a:bodyPr>
          <a:lstStyle/>
          <a:p>
            <a:pPr marR="95885" algn="ctr">
              <a:lnSpc>
                <a:spcPct val="100000"/>
              </a:lnSpc>
              <a:spcBef>
                <a:spcPts val="1410"/>
              </a:spcBef>
            </a:pPr>
            <a:r>
              <a:rPr spc="-10" dirty="0"/>
              <a:t>STAJ</a:t>
            </a:r>
            <a:r>
              <a:rPr spc="-95" dirty="0"/>
              <a:t> </a:t>
            </a:r>
            <a:r>
              <a:rPr dirty="0"/>
              <a:t>DEFTERİ</a:t>
            </a:r>
            <a:r>
              <a:rPr spc="-120" dirty="0"/>
              <a:t> </a:t>
            </a:r>
            <a:r>
              <a:rPr dirty="0"/>
              <a:t>DOLDURMA</a:t>
            </a:r>
            <a:r>
              <a:rPr spc="-90" dirty="0"/>
              <a:t> </a:t>
            </a:r>
            <a:r>
              <a:rPr spc="-10" dirty="0"/>
              <a:t>ESASLARI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598" y="2290572"/>
            <a:ext cx="9010588" cy="35244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4604" y="6834645"/>
            <a:ext cx="9594850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10"/>
              </a:lnSpc>
              <a:tabLst>
                <a:tab pos="2778125" algn="l"/>
                <a:tab pos="9568815" algn="l"/>
              </a:tabLst>
            </a:pPr>
            <a:r>
              <a:rPr sz="2200" u="heavy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200" b="1" u="heavy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ÖRNEK</a:t>
            </a:r>
            <a:r>
              <a:rPr sz="2200" b="1" u="heavy" spc="-130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STAJ</a:t>
            </a:r>
            <a:r>
              <a:rPr sz="2200" b="1" u="heavy" spc="-85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DEFTERİ</a:t>
            </a:r>
            <a:r>
              <a:rPr sz="2200" b="1" u="heavy" spc="-95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SAYFALARI</a:t>
            </a:r>
            <a:r>
              <a:rPr sz="2200" b="1" u="heavy" dirty="0">
                <a:solidFill>
                  <a:srgbClr val="0000FF"/>
                </a:solidFill>
                <a:uFill>
                  <a:solidFill>
                    <a:srgbClr val="4F80BC"/>
                  </a:solidFill>
                </a:uFill>
                <a:latin typeface="Calibri"/>
                <a:cs typeface="Calibri"/>
              </a:rPr>
              <a:t>	</a:t>
            </a:r>
            <a:endParaRPr sz="2200">
              <a:latin typeface="Calibri"/>
              <a:cs typeface="Calibri"/>
            </a:endParaRPr>
          </a:p>
          <a:p>
            <a:pPr marL="31115" algn="ctr">
              <a:lnSpc>
                <a:spcPct val="100000"/>
              </a:lnSpc>
              <a:spcBef>
                <a:spcPts val="430"/>
              </a:spcBef>
            </a:pPr>
            <a:r>
              <a:rPr sz="1550" b="1" spc="-20" dirty="0">
                <a:solidFill>
                  <a:srgbClr val="1F487C"/>
                </a:solidFill>
                <a:latin typeface="Arial"/>
                <a:cs typeface="Arial"/>
              </a:rPr>
              <a:t>İNŞAAT</a:t>
            </a:r>
            <a:r>
              <a:rPr sz="155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F487C"/>
                </a:solidFill>
                <a:latin typeface="Arial"/>
                <a:cs typeface="Arial"/>
              </a:rPr>
              <a:t>MÜHENDİSLİĞİ</a:t>
            </a:r>
            <a:r>
              <a:rPr sz="1550" b="1" spc="-1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1F487C"/>
                </a:solidFill>
                <a:latin typeface="Arial"/>
                <a:cs typeface="Arial"/>
              </a:rPr>
              <a:t>BÖLÜMÜ</a:t>
            </a:r>
            <a:r>
              <a:rPr sz="1550" b="1" spc="-1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40" dirty="0">
                <a:solidFill>
                  <a:srgbClr val="1F487C"/>
                </a:solidFill>
                <a:latin typeface="Arial"/>
                <a:cs typeface="Arial"/>
              </a:rPr>
              <a:t>STAJ</a:t>
            </a:r>
            <a:r>
              <a:rPr sz="1550" b="1" spc="-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1F487C"/>
                </a:solidFill>
                <a:latin typeface="Arial"/>
                <a:cs typeface="Arial"/>
              </a:rPr>
              <a:t>YAPMA</a:t>
            </a:r>
            <a:r>
              <a:rPr sz="1550" b="1" spc="-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F487C"/>
                </a:solidFill>
                <a:latin typeface="Arial"/>
                <a:cs typeface="Arial"/>
              </a:rPr>
              <a:t>ESASLARI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072" y="1700240"/>
            <a:ext cx="769937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5260" indent="-162560">
              <a:lnSpc>
                <a:spcPct val="100000"/>
              </a:lnSpc>
              <a:spcBef>
                <a:spcPts val="130"/>
              </a:spcBef>
              <a:buChar char="•"/>
              <a:tabLst>
                <a:tab pos="175260" algn="l"/>
              </a:tabLst>
            </a:pP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sicil</a:t>
            </a:r>
            <a:r>
              <a:rPr sz="1950" spc="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fişleri,</a:t>
            </a:r>
            <a:r>
              <a:rPr sz="1950" spc="10" dirty="0">
                <a:latin typeface="Microsoft Sans Serif"/>
                <a:cs typeface="Microsoft Sans Serif"/>
              </a:rPr>
              <a:t> </a:t>
            </a:r>
            <a:r>
              <a:rPr sz="1950" b="1" dirty="0">
                <a:solidFill>
                  <a:srgbClr val="00AF50"/>
                </a:solidFill>
                <a:latin typeface="Arial"/>
                <a:cs typeface="Arial"/>
              </a:rPr>
              <a:t>Yetkili</a:t>
            </a:r>
            <a:r>
              <a:rPr sz="1950" b="1" spc="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00AF50"/>
                </a:solidFill>
                <a:latin typeface="Arial"/>
                <a:cs typeface="Arial"/>
              </a:rPr>
              <a:t>İnşaat</a:t>
            </a:r>
            <a:r>
              <a:rPr sz="1950" b="1" spc="-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0AF50"/>
                </a:solidFill>
                <a:latin typeface="Arial"/>
                <a:cs typeface="Arial"/>
              </a:rPr>
              <a:t>Mühendisi </a:t>
            </a:r>
            <a:r>
              <a:rPr sz="1950" dirty="0">
                <a:latin typeface="Microsoft Sans Serif"/>
                <a:cs typeface="Microsoft Sans Serif"/>
              </a:rPr>
              <a:t>tarafından</a:t>
            </a:r>
            <a:r>
              <a:rPr sz="1950" spc="4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doldurulmalıdır.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5072" y="2939238"/>
            <a:ext cx="8636635" cy="27476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solidFill>
                  <a:srgbClr val="00AF50"/>
                </a:solidFill>
                <a:latin typeface="Microsoft Sans Serif"/>
                <a:cs typeface="Microsoft Sans Serif"/>
              </a:rPr>
              <a:t>İnşaat</a:t>
            </a:r>
            <a:r>
              <a:rPr sz="1950" spc="250" dirty="0">
                <a:solidFill>
                  <a:srgbClr val="00AF50"/>
                </a:solidFill>
                <a:latin typeface="Microsoft Sans Serif"/>
                <a:cs typeface="Microsoft Sans Serif"/>
              </a:rPr>
              <a:t>  </a:t>
            </a:r>
            <a:r>
              <a:rPr sz="1950" dirty="0">
                <a:solidFill>
                  <a:srgbClr val="00AF50"/>
                </a:solidFill>
                <a:latin typeface="Microsoft Sans Serif"/>
                <a:cs typeface="Microsoft Sans Serif"/>
              </a:rPr>
              <a:t>Mühendisi</a:t>
            </a:r>
            <a:r>
              <a:rPr sz="1950" dirty="0">
                <a:latin typeface="Microsoft Sans Serif"/>
                <a:cs typeface="Microsoft Sans Serif"/>
              </a:rPr>
              <a:t>,</a:t>
            </a:r>
            <a:r>
              <a:rPr sz="1950" spc="24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öğrenci</a:t>
            </a:r>
            <a:r>
              <a:rPr sz="1950" spc="254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için</a:t>
            </a:r>
            <a:r>
              <a:rPr sz="1950" spc="26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not</a:t>
            </a:r>
            <a:r>
              <a:rPr sz="1950" spc="25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vermeli</a:t>
            </a:r>
            <a:r>
              <a:rPr sz="1950" spc="254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254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kısa</a:t>
            </a:r>
            <a:r>
              <a:rPr sz="1950" spc="25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bir</a:t>
            </a:r>
            <a:r>
              <a:rPr sz="1950" spc="254" dirty="0">
                <a:latin typeface="Microsoft Sans Serif"/>
                <a:cs typeface="Microsoft Sans Serif"/>
              </a:rPr>
              <a:t>  </a:t>
            </a:r>
            <a:r>
              <a:rPr sz="1950" spc="-10" dirty="0">
                <a:latin typeface="Microsoft Sans Serif"/>
                <a:cs typeface="Microsoft Sans Serif"/>
              </a:rPr>
              <a:t>değerlendirme</a:t>
            </a:r>
            <a:endParaRPr sz="19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203600"/>
              </a:lnSpc>
            </a:pPr>
            <a:r>
              <a:rPr sz="1950" dirty="0">
                <a:latin typeface="Microsoft Sans Serif"/>
                <a:cs typeface="Microsoft Sans Serif"/>
              </a:rPr>
              <a:t>yapmalıdır.</a:t>
            </a:r>
            <a:r>
              <a:rPr sz="1950" spc="204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Sicil</a:t>
            </a:r>
            <a:r>
              <a:rPr sz="1950" spc="195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fişinin</a:t>
            </a:r>
            <a:r>
              <a:rPr sz="1950" spc="185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içine</a:t>
            </a:r>
            <a:r>
              <a:rPr sz="1950" spc="195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konulduğu</a:t>
            </a:r>
            <a:r>
              <a:rPr sz="1950" spc="200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zarf,</a:t>
            </a:r>
            <a:r>
              <a:rPr sz="1950" spc="195" dirty="0">
                <a:latin typeface="Microsoft Sans Serif"/>
                <a:cs typeface="Microsoft Sans Serif"/>
              </a:rPr>
              <a:t>   </a:t>
            </a:r>
            <a:r>
              <a:rPr sz="1950" dirty="0">
                <a:latin typeface="Microsoft Sans Serif"/>
                <a:cs typeface="Microsoft Sans Serif"/>
              </a:rPr>
              <a:t>mühendis</a:t>
            </a:r>
            <a:r>
              <a:rPr sz="1950" spc="200" dirty="0">
                <a:latin typeface="Microsoft Sans Serif"/>
                <a:cs typeface="Microsoft Sans Serif"/>
              </a:rPr>
              <a:t>   </a:t>
            </a:r>
            <a:r>
              <a:rPr sz="1950" spc="-10" dirty="0">
                <a:latin typeface="Microsoft Sans Serif"/>
                <a:cs typeface="Microsoft Sans Serif"/>
              </a:rPr>
              <a:t>tarafından </a:t>
            </a:r>
            <a:r>
              <a:rPr sz="1950" b="1" dirty="0">
                <a:latin typeface="Arial"/>
                <a:cs typeface="Arial"/>
              </a:rPr>
              <a:t>kapatılmalı,</a:t>
            </a:r>
            <a:r>
              <a:rPr sz="1950" b="1" spc="5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mühürlenmeli</a:t>
            </a:r>
            <a:r>
              <a:rPr sz="1950" b="1" spc="5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ve</a:t>
            </a:r>
            <a:r>
              <a:rPr sz="1950" b="1" spc="3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sonra</a:t>
            </a:r>
            <a:r>
              <a:rPr sz="1950" b="1" spc="5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öğrenciye</a:t>
            </a:r>
            <a:r>
              <a:rPr sz="1950" b="1" spc="5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teslim</a:t>
            </a:r>
            <a:r>
              <a:rPr sz="1950" b="1" spc="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edilmelidir</a:t>
            </a:r>
            <a:r>
              <a:rPr sz="1950" dirty="0">
                <a:latin typeface="Microsoft Sans Serif"/>
                <a:cs typeface="Microsoft Sans Serif"/>
              </a:rPr>
              <a:t>.</a:t>
            </a:r>
            <a:r>
              <a:rPr sz="1950" spc="7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8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sicil </a:t>
            </a:r>
            <a:r>
              <a:rPr sz="1950" dirty="0">
                <a:latin typeface="Microsoft Sans Serif"/>
                <a:cs typeface="Microsoft Sans Serif"/>
              </a:rPr>
              <a:t>fişlerinin</a:t>
            </a:r>
            <a:r>
              <a:rPr sz="1950" spc="12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bulunduğu</a:t>
            </a:r>
            <a:r>
              <a:rPr sz="1950" spc="13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zarfların</a:t>
            </a:r>
            <a:r>
              <a:rPr sz="1950" spc="13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kapalı</a:t>
            </a:r>
            <a:r>
              <a:rPr sz="1950" spc="10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15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mühürlü</a:t>
            </a:r>
            <a:r>
              <a:rPr sz="1950" spc="13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olup</a:t>
            </a:r>
            <a:r>
              <a:rPr sz="1950" spc="12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olmadığı,</a:t>
            </a:r>
            <a:r>
              <a:rPr sz="1950" spc="150" dirty="0">
                <a:latin typeface="Microsoft Sans Serif"/>
                <a:cs typeface="Microsoft Sans Serif"/>
              </a:rPr>
              <a:t> </a:t>
            </a:r>
            <a:r>
              <a:rPr sz="1950" b="1" dirty="0">
                <a:latin typeface="Arial"/>
                <a:cs typeface="Arial"/>
              </a:rPr>
              <a:t>staj</a:t>
            </a:r>
            <a:r>
              <a:rPr sz="1950" b="1" spc="10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defterinin </a:t>
            </a:r>
            <a:r>
              <a:rPr sz="1950" b="1" dirty="0">
                <a:latin typeface="Arial"/>
                <a:cs typeface="Arial"/>
              </a:rPr>
              <a:t>teslimi</a:t>
            </a:r>
            <a:r>
              <a:rPr sz="1950" b="1" spc="1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sırasında</a:t>
            </a:r>
            <a:r>
              <a:rPr sz="1950" b="1" spc="55" dirty="0">
                <a:latin typeface="Arial"/>
                <a:cs typeface="Arial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4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komisyonu</a:t>
            </a:r>
            <a:r>
              <a:rPr sz="1950" spc="4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üyesi</a:t>
            </a:r>
            <a:r>
              <a:rPr sz="1950" spc="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tarafından</a:t>
            </a:r>
            <a:r>
              <a:rPr sz="1950" spc="3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kontrol</a:t>
            </a:r>
            <a:r>
              <a:rPr sz="1950" spc="5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edilecektir.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975"/>
              </a:spcBef>
            </a:pPr>
            <a:r>
              <a:rPr spc="-10" dirty="0"/>
              <a:t>STAJ</a:t>
            </a:r>
            <a:r>
              <a:rPr spc="-40" dirty="0"/>
              <a:t> </a:t>
            </a:r>
            <a:r>
              <a:rPr spc="-10" dirty="0"/>
              <a:t>DEFTERLERİNİN</a:t>
            </a:r>
            <a:r>
              <a:rPr spc="-120" dirty="0"/>
              <a:t> </a:t>
            </a:r>
            <a:r>
              <a:rPr spc="-10" dirty="0"/>
              <a:t>TESLİMİ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072" y="1433506"/>
            <a:ext cx="8809355" cy="4874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2560">
              <a:lnSpc>
                <a:spcPct val="152800"/>
              </a:lnSpc>
              <a:spcBef>
                <a:spcPts val="95"/>
              </a:spcBef>
              <a:buChar char="•"/>
              <a:tabLst>
                <a:tab pos="175260" algn="l"/>
                <a:tab pos="1299845" algn="l"/>
                <a:tab pos="2881630" algn="l"/>
                <a:tab pos="3947160" algn="l"/>
                <a:tab pos="4756785" algn="l"/>
                <a:tab pos="5640705" algn="l"/>
                <a:tab pos="7239634" algn="l"/>
                <a:tab pos="7785100" algn="l"/>
              </a:tabLst>
            </a:pP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Bölümümüz</a:t>
            </a:r>
            <a:r>
              <a:rPr sz="1950" u="sng" spc="3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web</a:t>
            </a:r>
            <a:r>
              <a:rPr sz="1950" u="sng" spc="6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sayfasından</a:t>
            </a:r>
            <a:r>
              <a:rPr sz="1950" u="sng" spc="4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temin</a:t>
            </a:r>
            <a:r>
              <a:rPr sz="1950" u="sng" spc="4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edilecek</a:t>
            </a:r>
            <a:r>
              <a:rPr sz="1950" u="sng" spc="35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195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olan</a:t>
            </a:r>
            <a:r>
              <a:rPr sz="1950" spc="6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4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3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yapılan</a:t>
            </a:r>
            <a:r>
              <a:rPr sz="1950" spc="4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kurum tarafından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doldurulması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gereken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b="1" spc="-10" dirty="0">
                <a:solidFill>
                  <a:srgbClr val="F74615"/>
                </a:solidFill>
                <a:latin typeface="Arial"/>
                <a:cs typeface="Arial"/>
              </a:rPr>
              <a:t>işyeri</a:t>
            </a:r>
            <a:r>
              <a:rPr sz="1950" b="1" dirty="0">
                <a:solidFill>
                  <a:srgbClr val="F74615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F74615"/>
                </a:solidFill>
                <a:latin typeface="Arial"/>
                <a:cs typeface="Arial"/>
              </a:rPr>
              <a:t>anketi</a:t>
            </a:r>
            <a:r>
              <a:rPr sz="1950" b="1" dirty="0">
                <a:solidFill>
                  <a:srgbClr val="F74615"/>
                </a:solidFill>
                <a:latin typeface="Arial"/>
                <a:cs typeface="Arial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(Öğrencilerin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20" dirty="0">
                <a:latin typeface="Microsoft Sans Serif"/>
                <a:cs typeface="Microsoft Sans Serif"/>
              </a:rPr>
              <a:t>staj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yaptıkları </a:t>
            </a:r>
            <a:r>
              <a:rPr sz="1950" dirty="0">
                <a:latin typeface="Microsoft Sans Serif"/>
                <a:cs typeface="Microsoft Sans Serif"/>
              </a:rPr>
              <a:t>kuruma</a:t>
            </a:r>
            <a:r>
              <a:rPr sz="1950" spc="15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yönelik</a:t>
            </a:r>
            <a:r>
              <a:rPr sz="1950" spc="12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anket)</a:t>
            </a:r>
            <a:r>
              <a:rPr sz="1950" spc="14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13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öğrenci</a:t>
            </a:r>
            <a:r>
              <a:rPr sz="1950" spc="16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tarafından</a:t>
            </a:r>
            <a:r>
              <a:rPr sz="1950" spc="13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doldurulacak</a:t>
            </a:r>
            <a:r>
              <a:rPr sz="1950" spc="1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olan</a:t>
            </a:r>
            <a:r>
              <a:rPr sz="1950" spc="145" dirty="0">
                <a:latin typeface="Microsoft Sans Serif"/>
                <a:cs typeface="Microsoft Sans Serif"/>
              </a:rPr>
              <a:t> </a:t>
            </a:r>
            <a:r>
              <a:rPr sz="1950" b="1" dirty="0">
                <a:solidFill>
                  <a:srgbClr val="F74615"/>
                </a:solidFill>
                <a:latin typeface="Arial"/>
                <a:cs typeface="Arial"/>
              </a:rPr>
              <a:t>öğrenci</a:t>
            </a:r>
            <a:r>
              <a:rPr sz="1950" b="1" spc="105" dirty="0">
                <a:solidFill>
                  <a:srgbClr val="F74615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74615"/>
                </a:solidFill>
                <a:latin typeface="Arial"/>
                <a:cs typeface="Arial"/>
              </a:rPr>
              <a:t>anketi </a:t>
            </a:r>
            <a:r>
              <a:rPr sz="1950" dirty="0">
                <a:latin typeface="Microsoft Sans Serif"/>
                <a:cs typeface="Microsoft Sans Serif"/>
              </a:rPr>
              <a:t>(Staj</a:t>
            </a:r>
            <a:r>
              <a:rPr sz="1950" spc="26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yapan</a:t>
            </a:r>
            <a:r>
              <a:rPr sz="1950" spc="27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öğrencilere</a:t>
            </a:r>
            <a:r>
              <a:rPr sz="1950" spc="27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yönelik</a:t>
            </a:r>
            <a:r>
              <a:rPr sz="1950" spc="26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anket)</a:t>
            </a:r>
            <a:r>
              <a:rPr sz="1950" spc="28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de</a:t>
            </a:r>
            <a:r>
              <a:rPr sz="1950" spc="275" dirty="0">
                <a:latin typeface="Microsoft Sans Serif"/>
                <a:cs typeface="Microsoft Sans Serif"/>
              </a:rPr>
              <a:t> </a:t>
            </a:r>
            <a:r>
              <a:rPr sz="1950" b="1" dirty="0">
                <a:latin typeface="Arial"/>
                <a:cs typeface="Arial"/>
              </a:rPr>
              <a:t>staj</a:t>
            </a:r>
            <a:r>
              <a:rPr sz="1950" b="1" spc="2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defteri</a:t>
            </a:r>
            <a:r>
              <a:rPr sz="1950" b="1" spc="26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ile</a:t>
            </a:r>
            <a:r>
              <a:rPr sz="1950" b="1" spc="25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birlikte</a:t>
            </a:r>
            <a:r>
              <a:rPr sz="1950" b="1" spc="240" dirty="0">
                <a:latin typeface="Arial"/>
                <a:cs typeface="Arial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bölümümüz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8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komisyonu</a:t>
            </a:r>
            <a:r>
              <a:rPr sz="1950" spc="8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üyesine</a:t>
            </a:r>
            <a:r>
              <a:rPr sz="1950" spc="7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teslim</a:t>
            </a:r>
            <a:r>
              <a:rPr sz="1950" spc="6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edilecektir.</a:t>
            </a:r>
            <a:r>
              <a:rPr sz="1950" spc="8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Aksi</a:t>
            </a:r>
            <a:r>
              <a:rPr sz="1950" spc="9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taktirde,</a:t>
            </a:r>
            <a:r>
              <a:rPr sz="1950" spc="5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4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defterlerinin</a:t>
            </a:r>
            <a:r>
              <a:rPr sz="1950" spc="5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kabulü yapılmayacaktır.</a:t>
            </a:r>
            <a:endParaRPr sz="1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Font typeface="Microsoft Sans Serif"/>
              <a:buChar char="•"/>
            </a:pPr>
            <a:endParaRPr sz="1950">
              <a:latin typeface="Microsoft Sans Serif"/>
              <a:cs typeface="Microsoft Sans Serif"/>
            </a:endParaRPr>
          </a:p>
          <a:p>
            <a:pPr marL="12700" marR="412115" indent="162560">
              <a:lnSpc>
                <a:spcPct val="152800"/>
              </a:lnSpc>
              <a:buChar char="•"/>
              <a:tabLst>
                <a:tab pos="175260" algn="l"/>
              </a:tabLst>
            </a:pPr>
            <a:r>
              <a:rPr sz="1950" dirty="0">
                <a:latin typeface="Microsoft Sans Serif"/>
                <a:cs typeface="Microsoft Sans Serif"/>
              </a:rPr>
              <a:t>Bölümümüz</a:t>
            </a:r>
            <a:r>
              <a:rPr sz="1950" spc="5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web</a:t>
            </a:r>
            <a:r>
              <a:rPr sz="1950" spc="6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sayfasından</a:t>
            </a:r>
            <a:r>
              <a:rPr sz="1950" spc="6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temin</a:t>
            </a:r>
            <a:r>
              <a:rPr sz="1950" spc="4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edilecek</a:t>
            </a:r>
            <a:r>
              <a:rPr sz="1950" spc="3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olan</a:t>
            </a:r>
            <a:r>
              <a:rPr sz="1950" spc="4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defterinin</a:t>
            </a:r>
            <a:r>
              <a:rPr sz="1950" spc="75" dirty="0">
                <a:latin typeface="Microsoft Sans Serif"/>
                <a:cs typeface="Microsoft Sans Serif"/>
              </a:rPr>
              <a:t> </a:t>
            </a:r>
            <a:r>
              <a:rPr sz="1950" b="1" spc="-10" dirty="0">
                <a:solidFill>
                  <a:srgbClr val="0000FF"/>
                </a:solidFill>
                <a:latin typeface="Arial"/>
                <a:cs typeface="Arial"/>
              </a:rPr>
              <a:t>fotoğraflı </a:t>
            </a:r>
            <a:r>
              <a:rPr sz="1950" b="1" dirty="0">
                <a:solidFill>
                  <a:srgbClr val="0000FF"/>
                </a:solidFill>
                <a:latin typeface="Arial"/>
                <a:cs typeface="Arial"/>
              </a:rPr>
              <a:t>iç</a:t>
            </a:r>
            <a:r>
              <a:rPr sz="195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000FF"/>
                </a:solidFill>
                <a:latin typeface="Arial"/>
                <a:cs typeface="Arial"/>
              </a:rPr>
              <a:t>kapağı</a:t>
            </a:r>
            <a:r>
              <a:rPr sz="1950" b="1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70" dirty="0">
                <a:latin typeface="Microsoft Sans Serif"/>
                <a:cs typeface="Microsoft Sans Serif"/>
              </a:rPr>
              <a:t> </a:t>
            </a:r>
            <a:r>
              <a:rPr sz="1950" b="1" dirty="0">
                <a:solidFill>
                  <a:srgbClr val="0000FF"/>
                </a:solidFill>
                <a:latin typeface="Arial"/>
                <a:cs typeface="Arial"/>
              </a:rPr>
              <a:t>indeks</a:t>
            </a:r>
            <a:r>
              <a:rPr sz="195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000FF"/>
                </a:solidFill>
                <a:latin typeface="Arial"/>
                <a:cs typeface="Arial"/>
              </a:rPr>
              <a:t>(içindekiler)</a:t>
            </a:r>
            <a:r>
              <a:rPr sz="1950" b="1" spc="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sayfası,</a:t>
            </a:r>
            <a:r>
              <a:rPr sz="1950" spc="7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6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yapılan</a:t>
            </a:r>
            <a:r>
              <a:rPr sz="1950" spc="7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kurum</a:t>
            </a:r>
            <a:r>
              <a:rPr sz="1950" spc="6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yetkilisi </a:t>
            </a:r>
            <a:r>
              <a:rPr sz="1950" dirty="0">
                <a:latin typeface="Microsoft Sans Serif"/>
                <a:cs typeface="Microsoft Sans Serif"/>
              </a:rPr>
              <a:t>tarafından</a:t>
            </a:r>
            <a:r>
              <a:rPr sz="1950" spc="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doldurulup</a:t>
            </a:r>
            <a:r>
              <a:rPr sz="1950" spc="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onaylanmalı  ve</a:t>
            </a:r>
            <a:r>
              <a:rPr sz="1950" spc="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1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defterinin</a:t>
            </a:r>
            <a:r>
              <a:rPr sz="1950" spc="-1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ilk  2</a:t>
            </a:r>
            <a:r>
              <a:rPr sz="1950" spc="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sayfası</a:t>
            </a:r>
            <a:r>
              <a:rPr sz="1950" spc="-5" dirty="0">
                <a:latin typeface="Microsoft Sans Serif"/>
                <a:cs typeface="Microsoft Sans Serif"/>
              </a:rPr>
              <a:t>  </a:t>
            </a:r>
            <a:r>
              <a:rPr sz="1950" spc="-10" dirty="0">
                <a:latin typeface="Microsoft Sans Serif"/>
                <a:cs typeface="Microsoft Sans Serif"/>
              </a:rPr>
              <a:t>olacak </a:t>
            </a:r>
            <a:r>
              <a:rPr sz="1950" dirty="0">
                <a:latin typeface="Microsoft Sans Serif"/>
                <a:cs typeface="Microsoft Sans Serif"/>
              </a:rPr>
              <a:t>şekilde</a:t>
            </a:r>
            <a:r>
              <a:rPr sz="1950" spc="4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ciltletilmelidir.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975"/>
              </a:spcBef>
            </a:pPr>
            <a:r>
              <a:rPr spc="-10" dirty="0"/>
              <a:t>STAJ</a:t>
            </a:r>
            <a:r>
              <a:rPr spc="-40" dirty="0"/>
              <a:t> </a:t>
            </a:r>
            <a:r>
              <a:rPr spc="-10" dirty="0"/>
              <a:t>DEFTERLERİNİN</a:t>
            </a:r>
            <a:r>
              <a:rPr spc="-120" dirty="0"/>
              <a:t> </a:t>
            </a:r>
            <a:r>
              <a:rPr spc="-10" dirty="0"/>
              <a:t>TESLİMİ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59323" y="543306"/>
            <a:ext cx="4399280" cy="6112510"/>
            <a:chOff x="5259323" y="543306"/>
            <a:chExt cx="4399280" cy="6112510"/>
          </a:xfrm>
        </p:grpSpPr>
        <p:sp>
          <p:nvSpPr>
            <p:cNvPr id="3" name="object 3"/>
            <p:cNvSpPr/>
            <p:nvPr/>
          </p:nvSpPr>
          <p:spPr>
            <a:xfrm>
              <a:off x="7409687" y="557784"/>
              <a:ext cx="2234565" cy="812800"/>
            </a:xfrm>
            <a:custGeom>
              <a:avLst/>
              <a:gdLst/>
              <a:ahLst/>
              <a:cxnLst/>
              <a:rect l="l" t="t" r="r" b="b"/>
              <a:pathLst>
                <a:path w="2234565" h="812800">
                  <a:moveTo>
                    <a:pt x="0" y="0"/>
                  </a:moveTo>
                  <a:lnTo>
                    <a:pt x="484632" y="0"/>
                  </a:lnTo>
                  <a:lnTo>
                    <a:pt x="2234183" y="812291"/>
                  </a:lnTo>
                </a:path>
              </a:pathLst>
            </a:custGeom>
            <a:ln w="28956">
              <a:solidFill>
                <a:srgbClr val="93B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9323" y="1392936"/>
              <a:ext cx="3582924" cy="52623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209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985"/>
              </a:spcBef>
            </a:pPr>
            <a:r>
              <a:rPr spc="-10" dirty="0"/>
              <a:t>STAJ</a:t>
            </a:r>
            <a:r>
              <a:rPr spc="-40" dirty="0"/>
              <a:t> </a:t>
            </a:r>
            <a:r>
              <a:rPr spc="-10" dirty="0"/>
              <a:t>DEFTERLERİNİN</a:t>
            </a:r>
            <a:r>
              <a:rPr spc="-120" dirty="0"/>
              <a:t> </a:t>
            </a:r>
            <a:r>
              <a:rPr spc="-10" dirty="0"/>
              <a:t>TESLİMİ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1580" y="1313688"/>
            <a:ext cx="3707891" cy="53660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35423" y="6619814"/>
            <a:ext cx="109601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İÇ</a:t>
            </a:r>
            <a:r>
              <a:rPr sz="22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KAPAK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59541" y="6619814"/>
            <a:ext cx="3251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25" dirty="0">
                <a:solidFill>
                  <a:srgbClr val="0000FF"/>
                </a:solidFill>
                <a:latin typeface="Calibri"/>
                <a:cs typeface="Calibri"/>
              </a:rPr>
              <a:t>VE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9087" y="6619814"/>
            <a:ext cx="187007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İNDEKS</a:t>
            </a:r>
            <a:r>
              <a:rPr sz="2200" b="1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00FF"/>
                </a:solidFill>
                <a:latin typeface="Calibri"/>
                <a:cs typeface="Calibri"/>
              </a:rPr>
              <a:t>SAYFASI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488" y="1523239"/>
            <a:ext cx="3371850" cy="221107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200" b="1" u="sng" dirty="0">
                <a:solidFill>
                  <a:srgbClr val="001F5E"/>
                </a:solidFill>
                <a:uFill>
                  <a:solidFill>
                    <a:srgbClr val="001F5E"/>
                  </a:solidFill>
                </a:uFill>
                <a:latin typeface="Arial"/>
                <a:cs typeface="Arial"/>
              </a:rPr>
              <a:t>Teslim</a:t>
            </a:r>
            <a:r>
              <a:rPr sz="2200" b="1" u="sng" spc="-114" dirty="0">
                <a:solidFill>
                  <a:srgbClr val="001F5E"/>
                </a:solidFill>
                <a:uFill>
                  <a:solidFill>
                    <a:srgbClr val="001F5E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001F5E"/>
                </a:solidFill>
                <a:uFill>
                  <a:solidFill>
                    <a:srgbClr val="001F5E"/>
                  </a:solidFill>
                </a:uFill>
                <a:latin typeface="Arial"/>
                <a:cs typeface="Arial"/>
              </a:rPr>
              <a:t>Edilecek</a:t>
            </a:r>
            <a:r>
              <a:rPr sz="2200" b="1" u="sng" spc="-130" dirty="0">
                <a:solidFill>
                  <a:srgbClr val="001F5E"/>
                </a:solidFill>
                <a:uFill>
                  <a:solidFill>
                    <a:srgbClr val="001F5E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solidFill>
                  <a:srgbClr val="001F5E"/>
                </a:solidFill>
                <a:uFill>
                  <a:solidFill>
                    <a:srgbClr val="001F5E"/>
                  </a:solidFill>
                </a:uFill>
                <a:latin typeface="Arial"/>
                <a:cs typeface="Arial"/>
              </a:rPr>
              <a:t>Evraklar:</a:t>
            </a:r>
            <a:endParaRPr sz="2200">
              <a:latin typeface="Arial"/>
              <a:cs typeface="Arial"/>
            </a:endParaRPr>
          </a:p>
          <a:p>
            <a:pPr marL="229235" indent="-216535">
              <a:lnSpc>
                <a:spcPct val="100000"/>
              </a:lnSpc>
              <a:spcBef>
                <a:spcPts val="1330"/>
              </a:spcBef>
              <a:buFont typeface="Microsoft Sans Serif"/>
              <a:buChar char="•"/>
              <a:tabLst>
                <a:tab pos="229235" algn="l"/>
              </a:tabLst>
            </a:pPr>
            <a:r>
              <a:rPr sz="2200" b="1" i="1" dirty="0">
                <a:latin typeface="Arial"/>
                <a:cs typeface="Arial"/>
              </a:rPr>
              <a:t>Staj</a:t>
            </a:r>
            <a:r>
              <a:rPr sz="2200" b="1" i="1" spc="-65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defteri</a:t>
            </a:r>
            <a:r>
              <a:rPr sz="2200" b="1" i="1" spc="-8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ve</a:t>
            </a:r>
            <a:r>
              <a:rPr sz="2200" b="1" i="1" spc="-80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ekleri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Microsoft Sans Serif"/>
                <a:cs typeface="Microsoft Sans Serif"/>
              </a:rPr>
              <a:t>proje</a:t>
            </a:r>
            <a:r>
              <a:rPr sz="2200" spc="-4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vb</a:t>
            </a:r>
            <a:r>
              <a:rPr sz="2200" i="1" spc="-20" dirty="0">
                <a:latin typeface="Arial"/>
                <a:cs typeface="Arial"/>
              </a:rPr>
              <a:t>.)</a:t>
            </a:r>
            <a:r>
              <a:rPr sz="2200" spc="-20" dirty="0">
                <a:latin typeface="Microsoft Sans Serif"/>
                <a:cs typeface="Microsoft Sans Serif"/>
              </a:rPr>
              <a:t>,</a:t>
            </a:r>
            <a:endParaRPr sz="2200">
              <a:latin typeface="Microsoft Sans Serif"/>
              <a:cs typeface="Microsoft Sans Serif"/>
            </a:endParaRPr>
          </a:p>
          <a:p>
            <a:pPr marL="12700" marR="387350" indent="216535">
              <a:lnSpc>
                <a:spcPct val="100499"/>
              </a:lnSpc>
              <a:spcBef>
                <a:spcPts val="1320"/>
              </a:spcBef>
              <a:buFont typeface="Microsoft Sans Serif"/>
              <a:buChar char="•"/>
              <a:tabLst>
                <a:tab pos="229235" algn="l"/>
              </a:tabLst>
            </a:pPr>
            <a:r>
              <a:rPr sz="2200" b="1" i="1" dirty="0">
                <a:latin typeface="Arial"/>
                <a:cs typeface="Arial"/>
              </a:rPr>
              <a:t>Staj</a:t>
            </a:r>
            <a:r>
              <a:rPr sz="2200" b="1" i="1" spc="114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Sicil</a:t>
            </a:r>
            <a:r>
              <a:rPr sz="2200" b="1" i="1" spc="114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Fişi</a:t>
            </a:r>
            <a:r>
              <a:rPr sz="2200" b="1" i="1" spc="120" dirty="0">
                <a:latin typeface="Arial"/>
                <a:cs typeface="Arial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(Yetkili </a:t>
            </a:r>
            <a:r>
              <a:rPr sz="2200" dirty="0">
                <a:latin typeface="Microsoft Sans Serif"/>
                <a:cs typeface="Microsoft Sans Serif"/>
              </a:rPr>
              <a:t>mühürlü</a:t>
            </a:r>
            <a:r>
              <a:rPr sz="2200" spc="-5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zarf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içerisinde),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8167" y="2195582"/>
            <a:ext cx="5706110" cy="1202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Microsoft Sans Serif"/>
                <a:cs typeface="Microsoft Sans Serif"/>
              </a:rPr>
              <a:t>(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Varsa</a:t>
            </a:r>
            <a:r>
              <a:rPr sz="2200" u="sng" spc="25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Cumartesi</a:t>
            </a:r>
            <a:r>
              <a:rPr sz="2200" u="sng" spc="254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çalışır</a:t>
            </a:r>
            <a:r>
              <a:rPr sz="2200" u="sng" spc="30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belgesi</a:t>
            </a:r>
            <a:r>
              <a:rPr sz="2200" dirty="0">
                <a:latin typeface="Microsoft Sans Serif"/>
                <a:cs typeface="Microsoft Sans Serif"/>
              </a:rPr>
              <a:t>,</a:t>
            </a:r>
            <a:r>
              <a:rPr sz="2200" spc="29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fotoğraf,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361440" algn="l"/>
                <a:tab pos="2734945" algn="l"/>
                <a:tab pos="4512945" algn="l"/>
                <a:tab pos="5401945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mühendis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tarafında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doldurulmuş,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kapalı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ve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488" y="3876576"/>
            <a:ext cx="21285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235" indent="-21653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229235" algn="l"/>
                <a:tab pos="1269365" algn="l"/>
              </a:tabLst>
            </a:pPr>
            <a:r>
              <a:rPr sz="2200" b="1" i="1" spc="-10" dirty="0">
                <a:latin typeface="Arial"/>
                <a:cs typeface="Arial"/>
              </a:rPr>
              <a:t>İşyeri</a:t>
            </a:r>
            <a:r>
              <a:rPr sz="2200" b="1" i="1" dirty="0">
                <a:latin typeface="Arial"/>
                <a:cs typeface="Arial"/>
              </a:rPr>
              <a:t>	</a:t>
            </a:r>
            <a:r>
              <a:rPr sz="2200" b="1" i="1" spc="-10" dirty="0">
                <a:latin typeface="Arial"/>
                <a:cs typeface="Arial"/>
              </a:rPr>
              <a:t>Anketi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5472" y="3876576"/>
            <a:ext cx="66598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9990" algn="l"/>
                <a:tab pos="2617470" algn="l"/>
                <a:tab pos="4069715" algn="l"/>
                <a:tab pos="5926455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(Yetkili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mühendis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tarafında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doldurulmuş,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çıktısı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8488" y="4107920"/>
            <a:ext cx="6515100" cy="141414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200" spc="-10" dirty="0">
                <a:latin typeface="Microsoft Sans Serif"/>
                <a:cs typeface="Microsoft Sans Serif"/>
              </a:rPr>
              <a:t>arkalı-</a:t>
            </a:r>
            <a:r>
              <a:rPr sz="2200" dirty="0">
                <a:latin typeface="Microsoft Sans Serif"/>
                <a:cs typeface="Microsoft Sans Serif"/>
              </a:rPr>
              <a:t>önlü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alınacak</a:t>
            </a:r>
            <a:r>
              <a:rPr sz="2200" spc="6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şekilde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hazırlanmış),</a:t>
            </a:r>
            <a:endParaRPr sz="2200">
              <a:latin typeface="Microsoft Sans Serif"/>
              <a:cs typeface="Microsoft Sans Serif"/>
            </a:endParaRPr>
          </a:p>
          <a:p>
            <a:pPr marL="229235" indent="-216535">
              <a:lnSpc>
                <a:spcPct val="100000"/>
              </a:lnSpc>
              <a:spcBef>
                <a:spcPts val="840"/>
              </a:spcBef>
              <a:buFont typeface="Microsoft Sans Serif"/>
              <a:buChar char="•"/>
              <a:tabLst>
                <a:tab pos="229235" algn="l"/>
              </a:tabLst>
            </a:pPr>
            <a:r>
              <a:rPr sz="2200" b="1" i="1" dirty="0">
                <a:latin typeface="Arial"/>
                <a:cs typeface="Arial"/>
              </a:rPr>
              <a:t>Öğrenci</a:t>
            </a:r>
            <a:r>
              <a:rPr sz="2200" b="1" i="1" spc="-9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Anketi</a:t>
            </a:r>
            <a:r>
              <a:rPr sz="2200" b="1" i="1" spc="-105" dirty="0">
                <a:latin typeface="Arial"/>
                <a:cs typeface="Arial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(Öğrenci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tarafından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doldurulmuş).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200" dirty="0">
                <a:latin typeface="Microsoft Sans Serif"/>
                <a:cs typeface="Microsoft Sans Serif"/>
              </a:rPr>
              <a:t>Evraklar,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b="1" dirty="0">
                <a:latin typeface="Arial"/>
                <a:cs typeface="Arial"/>
              </a:rPr>
              <a:t>staj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komisyonu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30" dirty="0">
                <a:latin typeface="Arial"/>
                <a:cs typeface="Arial"/>
              </a:rPr>
              <a:t>üyesine</a:t>
            </a:r>
            <a:r>
              <a:rPr sz="2200" b="1" spc="-295" dirty="0">
                <a:latin typeface="Arial"/>
                <a:cs typeface="Arial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teslim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edilecektir.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975"/>
              </a:spcBef>
            </a:pPr>
            <a:r>
              <a:rPr spc="-10" dirty="0"/>
              <a:t>STAJ</a:t>
            </a:r>
            <a:r>
              <a:rPr spc="-40" dirty="0"/>
              <a:t> </a:t>
            </a:r>
            <a:r>
              <a:rPr spc="-10" dirty="0"/>
              <a:t>DEFTERLERİNİN</a:t>
            </a:r>
            <a:r>
              <a:rPr spc="-120" dirty="0"/>
              <a:t> </a:t>
            </a:r>
            <a:r>
              <a:rPr spc="-10" dirty="0"/>
              <a:t>TESLİMİ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427" y="1651582"/>
            <a:ext cx="8091170" cy="337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6410" algn="l"/>
              </a:tabLst>
            </a:pPr>
            <a:r>
              <a:rPr sz="26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ŞANTİYE</a:t>
            </a:r>
            <a:r>
              <a:rPr sz="2650" b="1" u="sng" spc="-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65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STAJI</a:t>
            </a:r>
            <a:r>
              <a:rPr sz="26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(1.</a:t>
            </a:r>
            <a:r>
              <a:rPr sz="2650" b="1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6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DEVRE</a:t>
            </a:r>
            <a:r>
              <a:rPr sz="265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STAJI)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650">
              <a:latin typeface="Arial"/>
              <a:cs typeface="Arial"/>
            </a:endParaRPr>
          </a:p>
          <a:p>
            <a:pPr marL="420370" indent="-407670">
              <a:lnSpc>
                <a:spcPct val="100000"/>
              </a:lnSpc>
              <a:buFont typeface="Microsoft Sans Serif"/>
              <a:buChar char="•"/>
              <a:tabLst>
                <a:tab pos="420370" algn="l"/>
              </a:tabLst>
            </a:pPr>
            <a:r>
              <a:rPr sz="2650" b="1" dirty="0">
                <a:latin typeface="Arial"/>
                <a:cs typeface="Arial"/>
              </a:rPr>
              <a:t>24</a:t>
            </a:r>
            <a:r>
              <a:rPr sz="2650" b="1" spc="-45" dirty="0">
                <a:latin typeface="Arial"/>
                <a:cs typeface="Arial"/>
              </a:rPr>
              <a:t> </a:t>
            </a:r>
            <a:r>
              <a:rPr sz="2650" b="1" dirty="0">
                <a:latin typeface="Arial"/>
                <a:cs typeface="Arial"/>
              </a:rPr>
              <a:t>iş</a:t>
            </a:r>
            <a:r>
              <a:rPr sz="2650" b="1" spc="-50" dirty="0">
                <a:latin typeface="Arial"/>
                <a:cs typeface="Arial"/>
              </a:rPr>
              <a:t> </a:t>
            </a:r>
            <a:r>
              <a:rPr sz="2650" b="1" spc="-20" dirty="0">
                <a:latin typeface="Arial"/>
                <a:cs typeface="Arial"/>
              </a:rPr>
              <a:t>günü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  <a:buFont typeface="Microsoft Sans Serif"/>
              <a:buChar char="•"/>
            </a:pPr>
            <a:endParaRPr sz="2650">
              <a:latin typeface="Arial"/>
              <a:cs typeface="Arial"/>
            </a:endParaRPr>
          </a:p>
          <a:p>
            <a:pPr marL="328930" indent="-316230">
              <a:lnSpc>
                <a:spcPct val="100000"/>
              </a:lnSpc>
              <a:buFont typeface="Microsoft Sans Serif"/>
              <a:buChar char="•"/>
              <a:tabLst>
                <a:tab pos="328930" algn="l"/>
              </a:tabLst>
            </a:pPr>
            <a:r>
              <a:rPr sz="2650" b="1" dirty="0">
                <a:solidFill>
                  <a:srgbClr val="0000FF"/>
                </a:solidFill>
                <a:latin typeface="Arial"/>
                <a:cs typeface="Arial"/>
              </a:rPr>
              <a:t>4.</a:t>
            </a:r>
            <a:r>
              <a:rPr sz="2650" b="1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00FF"/>
                </a:solidFill>
                <a:latin typeface="Arial"/>
                <a:cs typeface="Arial"/>
              </a:rPr>
              <a:t>yarıyılın</a:t>
            </a:r>
            <a:r>
              <a:rPr sz="265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650" b="1" dirty="0">
                <a:solidFill>
                  <a:srgbClr val="0000FF"/>
                </a:solidFill>
                <a:latin typeface="Arial"/>
                <a:cs typeface="Arial"/>
              </a:rPr>
              <a:t>sonundan</a:t>
            </a:r>
            <a:r>
              <a:rPr sz="265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650" b="1" spc="-40" dirty="0">
                <a:solidFill>
                  <a:srgbClr val="0000FF"/>
                </a:solidFill>
                <a:latin typeface="Arial"/>
                <a:cs typeface="Arial"/>
              </a:rPr>
              <a:t>itibaren</a:t>
            </a:r>
            <a:r>
              <a:rPr sz="2650" b="1" spc="-4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650" spc="-10" dirty="0">
                <a:latin typeface="Microsoft Sans Serif"/>
                <a:cs typeface="Microsoft Sans Serif"/>
              </a:rPr>
              <a:t>yapılabilir.</a:t>
            </a:r>
            <a:endParaRPr sz="26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65"/>
              </a:spcBef>
              <a:buFont typeface="Microsoft Sans Serif"/>
              <a:buChar char="•"/>
            </a:pPr>
            <a:endParaRPr sz="2650">
              <a:latin typeface="Microsoft Sans Serif"/>
              <a:cs typeface="Microsoft Sans Serif"/>
            </a:endParaRPr>
          </a:p>
          <a:p>
            <a:pPr marL="328930" indent="-316230">
              <a:lnSpc>
                <a:spcPts val="3175"/>
              </a:lnSpc>
              <a:buChar char="•"/>
              <a:tabLst>
                <a:tab pos="328930" algn="l"/>
                <a:tab pos="1689735" algn="l"/>
                <a:tab pos="2853055" algn="l"/>
                <a:tab pos="5434965" algn="l"/>
                <a:tab pos="6725284" algn="l"/>
              </a:tabLst>
            </a:pPr>
            <a:r>
              <a:rPr sz="2650" spc="-10" dirty="0">
                <a:latin typeface="Microsoft Sans Serif"/>
                <a:cs typeface="Microsoft Sans Serif"/>
              </a:rPr>
              <a:t>Şantiye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10" dirty="0">
                <a:latin typeface="Microsoft Sans Serif"/>
                <a:cs typeface="Microsoft Sans Serif"/>
              </a:rPr>
              <a:t>stajını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b="1" dirty="0">
                <a:latin typeface="Arial"/>
                <a:cs typeface="Arial"/>
              </a:rPr>
              <a:t>yapmayan</a:t>
            </a:r>
            <a:r>
              <a:rPr sz="2650" b="1" spc="-75" dirty="0">
                <a:latin typeface="Arial"/>
                <a:cs typeface="Arial"/>
              </a:rPr>
              <a:t> </a:t>
            </a:r>
            <a:r>
              <a:rPr sz="2650" spc="-20" dirty="0">
                <a:latin typeface="Microsoft Sans Serif"/>
                <a:cs typeface="Microsoft Sans Serif"/>
              </a:rPr>
              <a:t>veya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10" dirty="0">
                <a:latin typeface="Microsoft Sans Serif"/>
                <a:cs typeface="Microsoft Sans Serif"/>
              </a:rPr>
              <a:t>şantiye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10" dirty="0">
                <a:latin typeface="Microsoft Sans Serif"/>
                <a:cs typeface="Microsoft Sans Serif"/>
              </a:rPr>
              <a:t>stajından</a:t>
            </a:r>
            <a:endParaRPr sz="2650">
              <a:latin typeface="Microsoft Sans Serif"/>
              <a:cs typeface="Microsoft Sans Serif"/>
            </a:endParaRPr>
          </a:p>
          <a:p>
            <a:pPr marL="329565">
              <a:lnSpc>
                <a:spcPts val="3175"/>
              </a:lnSpc>
            </a:pPr>
            <a:r>
              <a:rPr sz="2650" b="1" dirty="0">
                <a:latin typeface="Arial"/>
                <a:cs typeface="Arial"/>
              </a:rPr>
              <a:t>eksik</a:t>
            </a:r>
            <a:r>
              <a:rPr sz="2650" b="1" spc="-125" dirty="0">
                <a:latin typeface="Arial"/>
                <a:cs typeface="Arial"/>
              </a:rPr>
              <a:t> </a:t>
            </a:r>
            <a:r>
              <a:rPr sz="2650" b="1" dirty="0">
                <a:latin typeface="Arial"/>
                <a:cs typeface="Arial"/>
              </a:rPr>
              <a:t>günü</a:t>
            </a:r>
            <a:r>
              <a:rPr sz="2650" b="1" spc="-114" dirty="0">
                <a:latin typeface="Arial"/>
                <a:cs typeface="Arial"/>
              </a:rPr>
              <a:t> </a:t>
            </a:r>
            <a:r>
              <a:rPr sz="2650" b="1" spc="-35" dirty="0">
                <a:latin typeface="Arial"/>
                <a:cs typeface="Arial"/>
              </a:rPr>
              <a:t>kalan</a:t>
            </a:r>
            <a:r>
              <a:rPr sz="2650" b="1" spc="-395" dirty="0">
                <a:latin typeface="Arial"/>
                <a:cs typeface="Arial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öğrenci</a:t>
            </a:r>
            <a:r>
              <a:rPr sz="2650" spc="-50" dirty="0">
                <a:latin typeface="Microsoft Sans Serif"/>
                <a:cs typeface="Microsoft Sans Serif"/>
              </a:rPr>
              <a:t> </a:t>
            </a:r>
            <a:r>
              <a:rPr sz="265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büro</a:t>
            </a:r>
            <a:r>
              <a:rPr sz="2650" b="1" u="sng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65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stajı</a:t>
            </a:r>
            <a:r>
              <a:rPr sz="2650" b="1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65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yapamaz</a:t>
            </a:r>
            <a:r>
              <a:rPr sz="26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.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395" y="169164"/>
            <a:ext cx="6415565" cy="67970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386" y="1349676"/>
            <a:ext cx="9004935" cy="4651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27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Teslim</a:t>
            </a:r>
            <a:r>
              <a:rPr sz="275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Tarihi: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750">
              <a:latin typeface="Arial"/>
              <a:cs typeface="Arial"/>
            </a:endParaRPr>
          </a:p>
          <a:p>
            <a:pPr marL="12700" marR="9525" algn="just">
              <a:lnSpc>
                <a:spcPct val="100299"/>
              </a:lnSpc>
            </a:pPr>
            <a:r>
              <a:rPr sz="2750" dirty="0">
                <a:latin typeface="Microsoft Sans Serif"/>
                <a:cs typeface="Microsoft Sans Serif"/>
              </a:rPr>
              <a:t>Staj</a:t>
            </a:r>
            <a:r>
              <a:rPr sz="2750" spc="655" dirty="0">
                <a:latin typeface="Microsoft Sans Serif"/>
                <a:cs typeface="Microsoft Sans Serif"/>
              </a:rPr>
              <a:t>  </a:t>
            </a:r>
            <a:r>
              <a:rPr sz="2750" dirty="0">
                <a:latin typeface="Microsoft Sans Serif"/>
                <a:cs typeface="Microsoft Sans Serif"/>
              </a:rPr>
              <a:t>evrakları,</a:t>
            </a:r>
            <a:r>
              <a:rPr sz="2750" spc="680" dirty="0">
                <a:latin typeface="Microsoft Sans Serif"/>
                <a:cs typeface="Microsoft Sans Serif"/>
              </a:rPr>
              <a:t>  </a:t>
            </a:r>
            <a:r>
              <a:rPr sz="2750" b="1" spc="-35" dirty="0">
                <a:latin typeface="Arial"/>
                <a:cs typeface="Arial"/>
              </a:rPr>
              <a:t>2025-</a:t>
            </a:r>
            <a:r>
              <a:rPr sz="2750" b="1" dirty="0">
                <a:latin typeface="Arial"/>
                <a:cs typeface="Arial"/>
              </a:rPr>
              <a:t>2026</a:t>
            </a:r>
            <a:r>
              <a:rPr sz="2750" b="1" spc="630" dirty="0">
                <a:latin typeface="Arial"/>
                <a:cs typeface="Arial"/>
              </a:rPr>
              <a:t>  </a:t>
            </a:r>
            <a:r>
              <a:rPr sz="2750" b="1" dirty="0">
                <a:latin typeface="Arial"/>
                <a:cs typeface="Arial"/>
              </a:rPr>
              <a:t>Güz</a:t>
            </a:r>
            <a:r>
              <a:rPr sz="2750" b="1" spc="635" dirty="0">
                <a:latin typeface="Arial"/>
                <a:cs typeface="Arial"/>
              </a:rPr>
              <a:t>  </a:t>
            </a:r>
            <a:r>
              <a:rPr sz="2750" b="1" dirty="0">
                <a:latin typeface="Arial"/>
                <a:cs typeface="Arial"/>
              </a:rPr>
              <a:t>Yarıyılı</a:t>
            </a:r>
            <a:r>
              <a:rPr sz="2750" b="1" spc="645" dirty="0">
                <a:latin typeface="Arial"/>
                <a:cs typeface="Arial"/>
              </a:rPr>
              <a:t>  </a:t>
            </a:r>
            <a:r>
              <a:rPr sz="2750" b="1" dirty="0">
                <a:latin typeface="Arial"/>
                <a:cs typeface="Arial"/>
              </a:rPr>
              <a:t>Ekim</a:t>
            </a:r>
            <a:r>
              <a:rPr sz="2750" b="1" spc="640" dirty="0">
                <a:latin typeface="Arial"/>
                <a:cs typeface="Arial"/>
              </a:rPr>
              <a:t>  </a:t>
            </a:r>
            <a:r>
              <a:rPr sz="2750" b="1" spc="-25" dirty="0">
                <a:latin typeface="Arial"/>
                <a:cs typeface="Arial"/>
              </a:rPr>
              <a:t>ayı </a:t>
            </a:r>
            <a:r>
              <a:rPr sz="2750" b="1" dirty="0">
                <a:latin typeface="Arial"/>
                <a:cs typeface="Arial"/>
              </a:rPr>
              <a:t>içerisinde</a:t>
            </a:r>
            <a:r>
              <a:rPr sz="2750" b="1" spc="-100" dirty="0">
                <a:latin typeface="Arial"/>
                <a:cs typeface="Arial"/>
              </a:rPr>
              <a:t> </a:t>
            </a:r>
            <a:r>
              <a:rPr sz="2750" b="1" spc="-10" dirty="0">
                <a:latin typeface="Arial"/>
                <a:cs typeface="Arial"/>
              </a:rPr>
              <a:t>toplanacaktır.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750">
              <a:latin typeface="Arial"/>
              <a:cs typeface="Arial"/>
            </a:endParaRPr>
          </a:p>
          <a:p>
            <a:pPr marL="12700" marR="5080" algn="just">
              <a:lnSpc>
                <a:spcPct val="100200"/>
              </a:lnSpc>
            </a:pPr>
            <a:r>
              <a:rPr sz="2750" b="1" dirty="0">
                <a:latin typeface="Arial"/>
                <a:cs typeface="Arial"/>
              </a:rPr>
              <a:t>İlgili</a:t>
            </a:r>
            <a:r>
              <a:rPr sz="2750" b="1" spc="370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tam</a:t>
            </a:r>
            <a:r>
              <a:rPr sz="2750" b="1" spc="380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tarih</a:t>
            </a:r>
            <a:r>
              <a:rPr sz="2750" b="1" spc="370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ve</a:t>
            </a:r>
            <a:r>
              <a:rPr sz="2750" b="1" spc="38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detaylar</a:t>
            </a:r>
            <a:r>
              <a:rPr sz="2750" b="1" spc="409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Ekim</a:t>
            </a:r>
            <a:r>
              <a:rPr sz="2750" b="1" spc="40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ayı</a:t>
            </a:r>
            <a:r>
              <a:rPr sz="2750" b="1" spc="405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içerisinde</a:t>
            </a:r>
            <a:r>
              <a:rPr sz="2750" b="1" spc="390" dirty="0">
                <a:latin typeface="Arial"/>
                <a:cs typeface="Arial"/>
              </a:rPr>
              <a:t> </a:t>
            </a:r>
            <a:r>
              <a:rPr sz="2750" b="1" spc="-10" dirty="0">
                <a:latin typeface="Arial"/>
                <a:cs typeface="Arial"/>
              </a:rPr>
              <a:t>sitede </a:t>
            </a:r>
            <a:r>
              <a:rPr sz="2750" b="1" dirty="0">
                <a:latin typeface="Arial"/>
                <a:cs typeface="Arial"/>
              </a:rPr>
              <a:t>paylaşılacaktır.</a:t>
            </a:r>
            <a:r>
              <a:rPr sz="2750" b="1" spc="385" dirty="0">
                <a:latin typeface="Arial"/>
                <a:cs typeface="Arial"/>
              </a:rPr>
              <a:t>  </a:t>
            </a:r>
            <a:r>
              <a:rPr sz="2750" dirty="0">
                <a:latin typeface="Microsoft Sans Serif"/>
                <a:cs typeface="Microsoft Sans Serif"/>
              </a:rPr>
              <a:t>Bu</a:t>
            </a:r>
            <a:r>
              <a:rPr sz="2750" spc="415" dirty="0">
                <a:latin typeface="Microsoft Sans Serif"/>
                <a:cs typeface="Microsoft Sans Serif"/>
              </a:rPr>
              <a:t>  </a:t>
            </a:r>
            <a:r>
              <a:rPr sz="2750" dirty="0">
                <a:latin typeface="Microsoft Sans Serif"/>
                <a:cs typeface="Microsoft Sans Serif"/>
              </a:rPr>
              <a:t>süre</a:t>
            </a:r>
            <a:r>
              <a:rPr sz="2750" spc="415" dirty="0">
                <a:latin typeface="Microsoft Sans Serif"/>
                <a:cs typeface="Microsoft Sans Serif"/>
              </a:rPr>
              <a:t>  </a:t>
            </a:r>
            <a:r>
              <a:rPr sz="2750" dirty="0">
                <a:latin typeface="Microsoft Sans Serif"/>
                <a:cs typeface="Microsoft Sans Serif"/>
              </a:rPr>
              <a:t>dışında</a:t>
            </a:r>
            <a:r>
              <a:rPr sz="2750" spc="434" dirty="0">
                <a:latin typeface="Microsoft Sans Serif"/>
                <a:cs typeface="Microsoft Sans Serif"/>
              </a:rPr>
              <a:t>  </a:t>
            </a:r>
            <a:r>
              <a:rPr sz="2750" dirty="0">
                <a:latin typeface="Microsoft Sans Serif"/>
                <a:cs typeface="Microsoft Sans Serif"/>
              </a:rPr>
              <a:t>staj</a:t>
            </a:r>
            <a:r>
              <a:rPr sz="2750" spc="420" dirty="0">
                <a:latin typeface="Microsoft Sans Serif"/>
                <a:cs typeface="Microsoft Sans Serif"/>
              </a:rPr>
              <a:t>  </a:t>
            </a:r>
            <a:r>
              <a:rPr sz="2750" dirty="0">
                <a:latin typeface="Microsoft Sans Serif"/>
                <a:cs typeface="Microsoft Sans Serif"/>
              </a:rPr>
              <a:t>evrakı</a:t>
            </a:r>
            <a:r>
              <a:rPr sz="2750" spc="430" dirty="0">
                <a:latin typeface="Microsoft Sans Serif"/>
                <a:cs typeface="Microsoft Sans Serif"/>
              </a:rPr>
              <a:t>  </a:t>
            </a:r>
            <a:r>
              <a:rPr sz="2750" spc="-10" dirty="0">
                <a:latin typeface="Microsoft Sans Serif"/>
                <a:cs typeface="Microsoft Sans Serif"/>
              </a:rPr>
              <a:t>teslimi yapılmayacaktır.</a:t>
            </a:r>
            <a:endParaRPr sz="2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2750">
              <a:latin typeface="Microsoft Sans Serif"/>
              <a:cs typeface="Microsoft Sans Serif"/>
            </a:endParaRPr>
          </a:p>
          <a:p>
            <a:pPr marL="12700" marR="149860" algn="just">
              <a:lnSpc>
                <a:spcPct val="100400"/>
              </a:lnSpc>
            </a:pPr>
            <a:r>
              <a:rPr sz="2750" dirty="0">
                <a:solidFill>
                  <a:srgbClr val="FF0000"/>
                </a:solidFill>
                <a:latin typeface="Microsoft Sans Serif"/>
                <a:cs typeface="Microsoft Sans Serif"/>
              </a:rPr>
              <a:t>Staj</a:t>
            </a:r>
            <a:r>
              <a:rPr sz="2750" spc="200" dirty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  <a:r>
              <a:rPr sz="2750" dirty="0">
                <a:solidFill>
                  <a:srgbClr val="FF0000"/>
                </a:solidFill>
                <a:latin typeface="Microsoft Sans Serif"/>
                <a:cs typeface="Microsoft Sans Serif"/>
              </a:rPr>
              <a:t>defterlerinin</a:t>
            </a:r>
            <a:r>
              <a:rPr sz="2750" spc="204" dirty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  <a:r>
              <a:rPr sz="2750" dirty="0">
                <a:solidFill>
                  <a:srgbClr val="FF0000"/>
                </a:solidFill>
                <a:latin typeface="Microsoft Sans Serif"/>
                <a:cs typeface="Microsoft Sans Serif"/>
              </a:rPr>
              <a:t>toplanma</a:t>
            </a:r>
            <a:r>
              <a:rPr sz="2750" spc="204" dirty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  <a:r>
              <a:rPr sz="2750" dirty="0">
                <a:solidFill>
                  <a:srgbClr val="FF0000"/>
                </a:solidFill>
                <a:latin typeface="Microsoft Sans Serif"/>
                <a:cs typeface="Microsoft Sans Serif"/>
              </a:rPr>
              <a:t>tarihi</a:t>
            </a:r>
            <a:r>
              <a:rPr sz="2750" spc="210" dirty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  <a:r>
              <a:rPr sz="2750" dirty="0">
                <a:solidFill>
                  <a:srgbClr val="FF0000"/>
                </a:solidFill>
                <a:latin typeface="Microsoft Sans Serif"/>
                <a:cs typeface="Microsoft Sans Serif"/>
              </a:rPr>
              <a:t>ve</a:t>
            </a:r>
            <a:r>
              <a:rPr sz="2750" spc="220" dirty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  <a:r>
              <a:rPr sz="2750" dirty="0">
                <a:solidFill>
                  <a:srgbClr val="FF0000"/>
                </a:solidFill>
                <a:latin typeface="Microsoft Sans Serif"/>
                <a:cs typeface="Microsoft Sans Serif"/>
              </a:rPr>
              <a:t>mülakat</a:t>
            </a:r>
            <a:r>
              <a:rPr sz="2750" spc="220" dirty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  <a:r>
              <a:rPr sz="275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tarihleri </a:t>
            </a:r>
            <a:r>
              <a:rPr sz="2750" dirty="0">
                <a:solidFill>
                  <a:srgbClr val="FF0000"/>
                </a:solidFill>
                <a:latin typeface="Microsoft Sans Serif"/>
                <a:cs typeface="Microsoft Sans Serif"/>
              </a:rPr>
              <a:t>bölüm</a:t>
            </a:r>
            <a:r>
              <a:rPr sz="2750" spc="-1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750" dirty="0">
                <a:solidFill>
                  <a:srgbClr val="FF0000"/>
                </a:solidFill>
                <a:latin typeface="Microsoft Sans Serif"/>
                <a:cs typeface="Microsoft Sans Serif"/>
              </a:rPr>
              <a:t>sitesinden</a:t>
            </a:r>
            <a:r>
              <a:rPr sz="2750" spc="-1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duyurulacaktır.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STAJLARIN</a:t>
            </a:r>
            <a:r>
              <a:rPr spc="-35" dirty="0"/>
              <a:t> </a:t>
            </a:r>
            <a:r>
              <a:rPr spc="-10" dirty="0"/>
              <a:t>KABULÜ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932" y="1660661"/>
            <a:ext cx="9091295" cy="303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  <a:tabLst>
                <a:tab pos="1014730" algn="l"/>
                <a:tab pos="3647440" algn="l"/>
                <a:tab pos="5107305" algn="l"/>
                <a:tab pos="5565775" algn="l"/>
                <a:tab pos="6372225" algn="l"/>
                <a:tab pos="8072120" algn="l"/>
              </a:tabLst>
            </a:pPr>
            <a:r>
              <a:rPr sz="2750" spc="-20" dirty="0">
                <a:latin typeface="Microsoft Sans Serif"/>
                <a:cs typeface="Microsoft Sans Serif"/>
              </a:rPr>
              <a:t>Staj</a:t>
            </a:r>
            <a:r>
              <a:rPr sz="2750" dirty="0">
                <a:latin typeface="Microsoft Sans Serif"/>
                <a:cs typeface="Microsoft Sans Serif"/>
              </a:rPr>
              <a:t>	</a:t>
            </a:r>
            <a:r>
              <a:rPr sz="2750" spc="-10" dirty="0">
                <a:latin typeface="Microsoft Sans Serif"/>
                <a:cs typeface="Microsoft Sans Serif"/>
              </a:rPr>
              <a:t>değerlendirme</a:t>
            </a:r>
            <a:r>
              <a:rPr sz="2750" dirty="0">
                <a:latin typeface="Microsoft Sans Serif"/>
                <a:cs typeface="Microsoft Sans Serif"/>
              </a:rPr>
              <a:t>	</a:t>
            </a:r>
            <a:r>
              <a:rPr sz="2750" spc="-10" dirty="0">
                <a:latin typeface="Microsoft Sans Serif"/>
                <a:cs typeface="Microsoft Sans Serif"/>
              </a:rPr>
              <a:t>sonuçları,</a:t>
            </a:r>
            <a:r>
              <a:rPr sz="2750" dirty="0">
                <a:latin typeface="Microsoft Sans Serif"/>
                <a:cs typeface="Microsoft Sans Serif"/>
              </a:rPr>
              <a:t>	</a:t>
            </a:r>
            <a:r>
              <a:rPr sz="2750" b="1" spc="-20" dirty="0">
                <a:latin typeface="Arial"/>
                <a:cs typeface="Arial"/>
              </a:rPr>
              <a:t>staj</a:t>
            </a:r>
            <a:r>
              <a:rPr sz="2750" b="1" dirty="0">
                <a:latin typeface="Arial"/>
                <a:cs typeface="Arial"/>
              </a:rPr>
              <a:t>	</a:t>
            </a:r>
            <a:r>
              <a:rPr sz="2750" b="1" spc="-10" dirty="0">
                <a:latin typeface="Arial"/>
                <a:cs typeface="Arial"/>
              </a:rPr>
              <a:t>defterleri</a:t>
            </a:r>
            <a:r>
              <a:rPr sz="2750" b="1" dirty="0">
                <a:latin typeface="Arial"/>
                <a:cs typeface="Arial"/>
              </a:rPr>
              <a:t>	</a:t>
            </a:r>
            <a:r>
              <a:rPr sz="2750" b="1" spc="-10" dirty="0">
                <a:latin typeface="Arial"/>
                <a:cs typeface="Arial"/>
              </a:rPr>
              <a:t>teslim </a:t>
            </a:r>
            <a:r>
              <a:rPr sz="2750" b="1" dirty="0">
                <a:latin typeface="Arial"/>
                <a:cs typeface="Arial"/>
              </a:rPr>
              <a:t>alındıktan</a:t>
            </a:r>
            <a:r>
              <a:rPr sz="2750" b="1" spc="229" dirty="0"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sonra</a:t>
            </a:r>
            <a:r>
              <a:rPr sz="2750" b="1" spc="245" dirty="0">
                <a:latin typeface="Arial"/>
                <a:cs typeface="Arial"/>
              </a:rPr>
              <a:t> </a:t>
            </a:r>
            <a:r>
              <a:rPr sz="2750" b="1" u="sng" spc="-10" dirty="0">
                <a:solidFill>
                  <a:srgbClr val="974607"/>
                </a:solidFill>
                <a:uFill>
                  <a:solidFill>
                    <a:srgbClr val="974607"/>
                  </a:solidFill>
                </a:uFill>
                <a:latin typeface="Arial"/>
                <a:cs typeface="Arial"/>
              </a:rPr>
              <a:t>duyurulacak</a:t>
            </a:r>
            <a:r>
              <a:rPr sz="2750" b="1" u="sng" dirty="0">
                <a:solidFill>
                  <a:srgbClr val="974607"/>
                </a:solidFill>
                <a:uFill>
                  <a:solidFill>
                    <a:srgbClr val="974607"/>
                  </a:solidFill>
                </a:uFill>
                <a:latin typeface="Arial"/>
                <a:cs typeface="Arial"/>
              </a:rPr>
              <a:t>	olan</a:t>
            </a:r>
            <a:r>
              <a:rPr sz="2750" b="1" spc="265" dirty="0">
                <a:solidFill>
                  <a:srgbClr val="974607"/>
                </a:solidFill>
                <a:latin typeface="Arial"/>
                <a:cs typeface="Arial"/>
              </a:rPr>
              <a:t> </a:t>
            </a:r>
            <a:r>
              <a:rPr sz="2750" b="1" dirty="0">
                <a:latin typeface="Arial"/>
                <a:cs typeface="Arial"/>
              </a:rPr>
              <a:t>bir</a:t>
            </a:r>
            <a:r>
              <a:rPr sz="2750" b="1" spc="285" dirty="0">
                <a:latin typeface="Arial"/>
                <a:cs typeface="Arial"/>
              </a:rPr>
              <a:t> </a:t>
            </a:r>
            <a:r>
              <a:rPr sz="2750" b="1" spc="-10" dirty="0">
                <a:latin typeface="Arial"/>
                <a:cs typeface="Arial"/>
              </a:rPr>
              <a:t>tarihte</a:t>
            </a:r>
            <a:r>
              <a:rPr sz="2750" spc="-10" dirty="0">
                <a:latin typeface="Microsoft Sans Serif"/>
                <a:cs typeface="Microsoft Sans Serif"/>
              </a:rPr>
              <a:t>,</a:t>
            </a:r>
            <a:endParaRPr sz="27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27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tabLst>
                <a:tab pos="2513965" algn="l"/>
                <a:tab pos="3754754" algn="l"/>
                <a:tab pos="5546090" algn="l"/>
                <a:tab pos="7232015" algn="l"/>
              </a:tabLst>
            </a:pPr>
            <a:r>
              <a:rPr sz="2750" dirty="0">
                <a:latin typeface="Microsoft Sans Serif"/>
                <a:cs typeface="Microsoft Sans Serif"/>
              </a:rPr>
              <a:t>staj</a:t>
            </a:r>
            <a:r>
              <a:rPr sz="2750" spc="-85" dirty="0">
                <a:latin typeface="Microsoft Sans Serif"/>
                <a:cs typeface="Microsoft Sans Serif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komisyonu</a:t>
            </a:r>
            <a:r>
              <a:rPr sz="2750" dirty="0">
                <a:latin typeface="Microsoft Sans Serif"/>
                <a:cs typeface="Microsoft Sans Serif"/>
              </a:rPr>
              <a:t>	</a:t>
            </a:r>
            <a:r>
              <a:rPr sz="2750" spc="-10" dirty="0">
                <a:latin typeface="Microsoft Sans Serif"/>
                <a:cs typeface="Microsoft Sans Serif"/>
              </a:rPr>
              <a:t>üyeleri</a:t>
            </a:r>
            <a:r>
              <a:rPr sz="2750" dirty="0">
                <a:latin typeface="Microsoft Sans Serif"/>
                <a:cs typeface="Microsoft Sans Serif"/>
              </a:rPr>
              <a:t>	</a:t>
            </a:r>
            <a:r>
              <a:rPr sz="2750" spc="-10" dirty="0">
                <a:latin typeface="Microsoft Sans Serif"/>
                <a:cs typeface="Microsoft Sans Serif"/>
              </a:rPr>
              <a:t>tarafından</a:t>
            </a:r>
            <a:r>
              <a:rPr sz="2750" dirty="0">
                <a:latin typeface="Microsoft Sans Serif"/>
                <a:cs typeface="Microsoft Sans Serif"/>
              </a:rPr>
              <a:t>	</a:t>
            </a:r>
            <a:r>
              <a:rPr sz="2750" spc="-10" dirty="0">
                <a:latin typeface="Microsoft Sans Serif"/>
                <a:cs typeface="Microsoft Sans Serif"/>
              </a:rPr>
              <a:t>yapılacak</a:t>
            </a:r>
            <a:r>
              <a:rPr sz="2750" dirty="0">
                <a:latin typeface="Microsoft Sans Serif"/>
                <a:cs typeface="Microsoft Sans Serif"/>
              </a:rPr>
              <a:t>	</a:t>
            </a:r>
            <a:r>
              <a:rPr sz="2750" spc="-20" dirty="0">
                <a:latin typeface="Microsoft Sans Serif"/>
                <a:cs typeface="Microsoft Sans Serif"/>
              </a:rPr>
              <a:t>olan</a:t>
            </a:r>
            <a:endParaRPr sz="27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7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yüz</a:t>
            </a:r>
            <a:r>
              <a:rPr sz="2750" b="1" u="sng" spc="2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yüze</a:t>
            </a:r>
            <a:r>
              <a:rPr sz="2750" b="1" u="sng" spc="2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mülakat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750" dirty="0">
                <a:latin typeface="Microsoft Sans Serif"/>
                <a:cs typeface="Microsoft Sans Serif"/>
              </a:rPr>
              <a:t>sonrasında</a:t>
            </a:r>
            <a:r>
              <a:rPr sz="2750" spc="-20" dirty="0">
                <a:latin typeface="Microsoft Sans Serif"/>
                <a:cs typeface="Microsoft Sans Serif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ilan</a:t>
            </a:r>
            <a:r>
              <a:rPr sz="2750" spc="-45" dirty="0">
                <a:latin typeface="Microsoft Sans Serif"/>
                <a:cs typeface="Microsoft Sans Serif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edilecektir.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STAJLARIN</a:t>
            </a:r>
            <a:r>
              <a:rPr spc="-35" dirty="0"/>
              <a:t> </a:t>
            </a:r>
            <a:r>
              <a:rPr spc="-10" dirty="0"/>
              <a:t>KABULÜ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2842" y="1349676"/>
            <a:ext cx="1943735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37310" algn="l"/>
              </a:tabLst>
            </a:pPr>
            <a:r>
              <a:rPr sz="2750" spc="-10" dirty="0">
                <a:latin typeface="Microsoft Sans Serif"/>
                <a:cs typeface="Microsoft Sans Serif"/>
              </a:rPr>
              <a:t>Bölümü</a:t>
            </a:r>
            <a:r>
              <a:rPr sz="2750" dirty="0">
                <a:latin typeface="Microsoft Sans Serif"/>
                <a:cs typeface="Microsoft Sans Serif"/>
              </a:rPr>
              <a:t>	</a:t>
            </a:r>
            <a:r>
              <a:rPr sz="2750" spc="-20" dirty="0">
                <a:latin typeface="Microsoft Sans Serif"/>
                <a:cs typeface="Microsoft Sans Serif"/>
              </a:rPr>
              <a:t>Staj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5928" y="1349676"/>
            <a:ext cx="6849745" cy="8667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98425" algn="r">
              <a:lnSpc>
                <a:spcPct val="100000"/>
              </a:lnSpc>
              <a:spcBef>
                <a:spcPts val="110"/>
              </a:spcBef>
              <a:tabLst>
                <a:tab pos="1394460" algn="l"/>
                <a:tab pos="3543300" algn="l"/>
                <a:tab pos="4798060" algn="l"/>
              </a:tabLst>
            </a:pPr>
            <a:r>
              <a:rPr sz="2750" spc="-10" dirty="0">
                <a:latin typeface="Microsoft Sans Serif"/>
                <a:cs typeface="Microsoft Sans Serif"/>
              </a:rPr>
              <a:t>Erciyes</a:t>
            </a:r>
            <a:r>
              <a:rPr sz="2750" dirty="0">
                <a:latin typeface="Microsoft Sans Serif"/>
                <a:cs typeface="Microsoft Sans Serif"/>
              </a:rPr>
              <a:t>	</a:t>
            </a:r>
            <a:r>
              <a:rPr sz="2750" spc="-10" dirty="0">
                <a:latin typeface="Microsoft Sans Serif"/>
                <a:cs typeface="Microsoft Sans Serif"/>
              </a:rPr>
              <a:t>Üniversitesi</a:t>
            </a:r>
            <a:r>
              <a:rPr sz="2750" dirty="0">
                <a:latin typeface="Microsoft Sans Serif"/>
                <a:cs typeface="Microsoft Sans Serif"/>
              </a:rPr>
              <a:t>	</a:t>
            </a:r>
            <a:r>
              <a:rPr sz="2750" spc="-10" dirty="0">
                <a:latin typeface="Microsoft Sans Serif"/>
                <a:cs typeface="Microsoft Sans Serif"/>
              </a:rPr>
              <a:t>İnşaat</a:t>
            </a:r>
            <a:r>
              <a:rPr sz="2750" dirty="0">
                <a:latin typeface="Microsoft Sans Serif"/>
                <a:cs typeface="Microsoft Sans Serif"/>
              </a:rPr>
              <a:t>	</a:t>
            </a:r>
            <a:r>
              <a:rPr sz="2750" spc="-10" dirty="0">
                <a:latin typeface="Microsoft Sans Serif"/>
                <a:cs typeface="Microsoft Sans Serif"/>
              </a:rPr>
              <a:t>Mühendisliği</a:t>
            </a:r>
            <a:endParaRPr sz="275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0"/>
              </a:spcBef>
            </a:pPr>
            <a:r>
              <a:rPr sz="2750" dirty="0">
                <a:latin typeface="Microsoft Sans Serif"/>
                <a:cs typeface="Microsoft Sans Serif"/>
              </a:rPr>
              <a:t>Defteri</a:t>
            </a:r>
            <a:r>
              <a:rPr sz="2750" spc="-155" dirty="0">
                <a:latin typeface="Microsoft Sans Serif"/>
                <a:cs typeface="Microsoft Sans Serif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Değerlendirme</a:t>
            </a:r>
            <a:r>
              <a:rPr sz="2750" spc="-135" dirty="0">
                <a:latin typeface="Microsoft Sans Serif"/>
                <a:cs typeface="Microsoft Sans Serif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Tablosu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STAJLARIN</a:t>
            </a:r>
            <a:r>
              <a:rPr spc="-35" dirty="0"/>
              <a:t> </a:t>
            </a:r>
            <a:r>
              <a:rPr spc="-10" dirty="0"/>
              <a:t>KABULÜ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26714" y="2355342"/>
          <a:ext cx="3741420" cy="435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609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Anlatım</a:t>
                      </a:r>
                      <a:r>
                        <a:rPr sz="2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22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spc="-10" dirty="0">
                          <a:latin typeface="Microsoft Sans Serif"/>
                          <a:cs typeface="Microsoft Sans Serif"/>
                        </a:rPr>
                        <a:t>İçerik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Defter</a:t>
                      </a:r>
                      <a:r>
                        <a:rPr sz="2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spc="-10" dirty="0">
                          <a:latin typeface="Microsoft Sans Serif"/>
                          <a:cs typeface="Microsoft Sans Serif"/>
                        </a:rPr>
                        <a:t>Düzeni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200" spc="-10" dirty="0">
                          <a:latin typeface="Microsoft Sans Serif"/>
                          <a:cs typeface="Microsoft Sans Serif"/>
                        </a:rPr>
                        <a:t>Fotoğraf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Tablo</a:t>
                      </a:r>
                      <a:r>
                        <a:rPr sz="2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2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spc="-10" dirty="0">
                          <a:latin typeface="Microsoft Sans Serif"/>
                          <a:cs typeface="Microsoft Sans Serif"/>
                        </a:rPr>
                        <a:t>Grafik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Bilgi</a:t>
                      </a: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spc="-10" dirty="0">
                          <a:latin typeface="Microsoft Sans Serif"/>
                          <a:cs typeface="Microsoft Sans Serif"/>
                        </a:rPr>
                        <a:t>Kapsamı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Devam</a:t>
                      </a:r>
                      <a:r>
                        <a:rPr sz="22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spc="-10" dirty="0">
                          <a:latin typeface="Microsoft Sans Serif"/>
                          <a:cs typeface="Microsoft Sans Serif"/>
                        </a:rPr>
                        <a:t>Durumu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Eğitim</a:t>
                      </a:r>
                      <a:r>
                        <a:rPr sz="22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spc="-20" dirty="0">
                          <a:latin typeface="Microsoft Sans Serif"/>
                          <a:cs typeface="Microsoft Sans Serif"/>
                        </a:rPr>
                        <a:t>Alma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Görev</a:t>
                      </a:r>
                      <a:r>
                        <a:rPr sz="2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2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spc="-10" dirty="0">
                          <a:latin typeface="Microsoft Sans Serif"/>
                          <a:cs typeface="Microsoft Sans Serif"/>
                        </a:rPr>
                        <a:t>Sorumluluk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Teorik</a:t>
                      </a:r>
                      <a:r>
                        <a:rPr sz="22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ve</a:t>
                      </a: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Pratik</a:t>
                      </a:r>
                      <a:r>
                        <a:rPr sz="22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spc="-20" dirty="0">
                          <a:latin typeface="Microsoft Sans Serif"/>
                          <a:cs typeface="Microsoft Sans Serif"/>
                        </a:rPr>
                        <a:t>Katkı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Bilgi</a:t>
                      </a:r>
                      <a:r>
                        <a:rPr sz="2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spc="-10" dirty="0">
                          <a:latin typeface="Microsoft Sans Serif"/>
                          <a:cs typeface="Microsoft Sans Serif"/>
                        </a:rPr>
                        <a:t>Düzeyi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10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93" y="1462500"/>
            <a:ext cx="9396095" cy="551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278765" indent="-378460" algn="just">
              <a:lnSpc>
                <a:spcPts val="2760"/>
              </a:lnSpc>
              <a:spcBef>
                <a:spcPts val="100"/>
              </a:spcBef>
              <a:buChar char="•"/>
              <a:tabLst>
                <a:tab pos="390525" algn="l"/>
                <a:tab pos="391795" algn="l"/>
              </a:tabLst>
            </a:pP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	Anlatım</a:t>
            </a:r>
            <a:r>
              <a:rPr sz="2200" spc="310" dirty="0">
                <a:solidFill>
                  <a:srgbClr val="00AF50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ve</a:t>
            </a:r>
            <a:r>
              <a:rPr sz="2200" spc="320" dirty="0">
                <a:solidFill>
                  <a:srgbClr val="00AF50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İçerik:</a:t>
            </a:r>
            <a:r>
              <a:rPr sz="2200" spc="320" dirty="0">
                <a:solidFill>
                  <a:srgbClr val="00AF50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Stajda</a:t>
            </a:r>
            <a:r>
              <a:rPr sz="2200" spc="32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yapılan</a:t>
            </a:r>
            <a:r>
              <a:rPr sz="2200" spc="31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faaliyetler</a:t>
            </a:r>
            <a:r>
              <a:rPr sz="2200" spc="31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detaylı</a:t>
            </a:r>
            <a:r>
              <a:rPr sz="2200" spc="32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bir</a:t>
            </a:r>
            <a:r>
              <a:rPr sz="2200" spc="310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şekilde </a:t>
            </a:r>
            <a:r>
              <a:rPr sz="2200" dirty="0">
                <a:latin typeface="Microsoft Sans Serif"/>
                <a:cs typeface="Microsoft Sans Serif"/>
              </a:rPr>
              <a:t>açıklanmalı,</a:t>
            </a:r>
            <a:r>
              <a:rPr sz="2200" spc="8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teknik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bilgiler</a:t>
            </a:r>
            <a:r>
              <a:rPr sz="2200" spc="8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verilerek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alınan</a:t>
            </a:r>
            <a:r>
              <a:rPr sz="2200" spc="9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pratik</a:t>
            </a:r>
            <a:r>
              <a:rPr sz="2200" spc="1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katkılar</a:t>
            </a:r>
            <a:r>
              <a:rPr sz="2200" spc="9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vurgulanmalı, </a:t>
            </a:r>
            <a:r>
              <a:rPr sz="2200" dirty="0">
                <a:latin typeface="Microsoft Sans Serif"/>
                <a:cs typeface="Microsoft Sans Serif"/>
              </a:rPr>
              <a:t>ilgili</a:t>
            </a:r>
            <a:r>
              <a:rPr sz="2200" spc="204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yönetmelik</a:t>
            </a:r>
            <a:r>
              <a:rPr sz="2200" spc="20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19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standartlara</a:t>
            </a:r>
            <a:r>
              <a:rPr sz="2200" spc="19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atıflar</a:t>
            </a:r>
            <a:r>
              <a:rPr sz="2200" spc="19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yapılarak</a:t>
            </a:r>
            <a:r>
              <a:rPr sz="2200" spc="190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değerlendirmeler içermelidir.</a:t>
            </a:r>
            <a:endParaRPr sz="2200">
              <a:latin typeface="Microsoft Sans Serif"/>
              <a:cs typeface="Microsoft Sans Serif"/>
            </a:endParaRPr>
          </a:p>
          <a:p>
            <a:pPr marL="391160" indent="-378460">
              <a:lnSpc>
                <a:spcPts val="2445"/>
              </a:lnSpc>
              <a:buChar char="•"/>
              <a:tabLst>
                <a:tab pos="391160" algn="l"/>
                <a:tab pos="1338580" algn="l"/>
                <a:tab pos="2476500" algn="l"/>
                <a:tab pos="3147060" algn="l"/>
                <a:tab pos="4781550" algn="l"/>
                <a:tab pos="6012815" algn="l"/>
                <a:tab pos="6809105" algn="l"/>
                <a:tab pos="7291705" algn="l"/>
                <a:tab pos="8616950" algn="l"/>
              </a:tabLst>
            </a:pPr>
            <a:r>
              <a:rPr sz="220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Defter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Düzeni: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Staj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esaslarında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belirtilen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kural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ve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kaidelere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uygun</a:t>
            </a:r>
            <a:endParaRPr sz="2200">
              <a:latin typeface="Microsoft Sans Serif"/>
              <a:cs typeface="Microsoft Sans Serif"/>
            </a:endParaRPr>
          </a:p>
          <a:p>
            <a:pPr marL="390525" marR="5080">
              <a:lnSpc>
                <a:spcPct val="104500"/>
              </a:lnSpc>
            </a:pPr>
            <a:r>
              <a:rPr sz="2200" dirty="0">
                <a:latin typeface="Microsoft Sans Serif"/>
                <a:cs typeface="Microsoft Sans Serif"/>
              </a:rPr>
              <a:t>hazırlanmış</a:t>
            </a:r>
            <a:r>
              <a:rPr sz="2200" spc="35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olmalıdır.</a:t>
            </a:r>
            <a:r>
              <a:rPr sz="2200" spc="3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Yazı</a:t>
            </a:r>
            <a:r>
              <a:rPr sz="2200" spc="3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tipi,</a:t>
            </a:r>
            <a:r>
              <a:rPr sz="2200" spc="3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boyutu,</a:t>
            </a:r>
            <a:r>
              <a:rPr sz="2200" spc="3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rengi</a:t>
            </a:r>
            <a:r>
              <a:rPr sz="2200" spc="3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3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sayfa</a:t>
            </a:r>
            <a:r>
              <a:rPr sz="2200" spc="3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düzenine</a:t>
            </a:r>
            <a:r>
              <a:rPr sz="2200" spc="34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dikkat edilmelidir.</a:t>
            </a:r>
            <a:endParaRPr sz="2200">
              <a:latin typeface="Microsoft Sans Serif"/>
              <a:cs typeface="Microsoft Sans Serif"/>
            </a:endParaRPr>
          </a:p>
          <a:p>
            <a:pPr marL="391160" indent="-378460">
              <a:lnSpc>
                <a:spcPts val="2555"/>
              </a:lnSpc>
              <a:buChar char="•"/>
              <a:tabLst>
                <a:tab pos="391160" algn="l"/>
                <a:tab pos="1783080" algn="l"/>
                <a:tab pos="2579370" algn="l"/>
                <a:tab pos="4337685" algn="l"/>
                <a:tab pos="5694680" algn="l"/>
                <a:tab pos="7329805" algn="l"/>
                <a:tab pos="7941309" algn="l"/>
              </a:tabLst>
            </a:pPr>
            <a:r>
              <a:rPr sz="220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Fotoğraf: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	</a:t>
            </a:r>
            <a:r>
              <a:rPr sz="2200" spc="-20" dirty="0">
                <a:latin typeface="Microsoft Sans Serif"/>
                <a:cs typeface="Microsoft Sans Serif"/>
              </a:rPr>
              <a:t>Staj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esaslarında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belirtilen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adetlerden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az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olmamalı,</a:t>
            </a:r>
            <a:endParaRPr sz="2200">
              <a:latin typeface="Microsoft Sans Serif"/>
              <a:cs typeface="Microsoft Sans Serif"/>
            </a:endParaRPr>
          </a:p>
          <a:p>
            <a:pPr marL="390525">
              <a:lnSpc>
                <a:spcPts val="2605"/>
              </a:lnSpc>
              <a:spcBef>
                <a:spcPts val="120"/>
              </a:spcBef>
            </a:pPr>
            <a:r>
              <a:rPr sz="2200" dirty="0">
                <a:latin typeface="Microsoft Sans Serif"/>
                <a:cs typeface="Microsoft Sans Serif"/>
              </a:rPr>
              <a:t>fotoğraflarda</a:t>
            </a:r>
            <a:r>
              <a:rPr sz="2200" spc="-1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öğrencinin</a:t>
            </a:r>
            <a:r>
              <a:rPr sz="2200" spc="-9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kendisi</a:t>
            </a:r>
            <a:r>
              <a:rPr sz="2200" spc="-7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bulunmalıdır.</a:t>
            </a:r>
            <a:endParaRPr sz="2200">
              <a:latin typeface="Microsoft Sans Serif"/>
              <a:cs typeface="Microsoft Sans Serif"/>
            </a:endParaRPr>
          </a:p>
          <a:p>
            <a:pPr marL="391160" indent="-378460">
              <a:lnSpc>
                <a:spcPts val="2605"/>
              </a:lnSpc>
              <a:buChar char="•"/>
              <a:tabLst>
                <a:tab pos="391160" algn="l"/>
              </a:tabLst>
            </a:pP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Tablo</a:t>
            </a:r>
            <a:r>
              <a:rPr sz="2200" spc="7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ve</a:t>
            </a:r>
            <a:r>
              <a:rPr sz="2200" spc="7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Grafik:</a:t>
            </a:r>
            <a:r>
              <a:rPr sz="2200" spc="6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Karşılaştırmalı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veriler,</a:t>
            </a:r>
            <a:r>
              <a:rPr sz="2200" spc="6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metin</a:t>
            </a:r>
            <a:r>
              <a:rPr sz="2200" spc="7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ile</a:t>
            </a:r>
            <a:r>
              <a:rPr sz="2200" spc="7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uzun</a:t>
            </a:r>
            <a:r>
              <a:rPr sz="2200" spc="7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anlatımlara</a:t>
            </a:r>
            <a:r>
              <a:rPr sz="2200" spc="7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sebep</a:t>
            </a:r>
            <a:endParaRPr sz="2200">
              <a:latin typeface="Microsoft Sans Serif"/>
              <a:cs typeface="Microsoft Sans Serif"/>
            </a:endParaRPr>
          </a:p>
          <a:p>
            <a:pPr marL="390525" marR="85725">
              <a:lnSpc>
                <a:spcPct val="104500"/>
              </a:lnSpc>
            </a:pPr>
            <a:r>
              <a:rPr sz="2200" dirty="0">
                <a:latin typeface="Microsoft Sans Serif"/>
                <a:cs typeface="Microsoft Sans Serif"/>
              </a:rPr>
              <a:t>olacak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bilgiler,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yalın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daha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anlaşılabilir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bir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defter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oluşturmak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için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analiz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-6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değerlendirmeler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Tablo</a:t>
            </a:r>
            <a:r>
              <a:rPr sz="2200" spc="-6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-8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Grafiklerle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desteklenmelidir.</a:t>
            </a:r>
            <a:endParaRPr sz="2200">
              <a:latin typeface="Microsoft Sans Serif"/>
              <a:cs typeface="Microsoft Sans Serif"/>
            </a:endParaRPr>
          </a:p>
          <a:p>
            <a:pPr marL="391160" indent="-378460">
              <a:lnSpc>
                <a:spcPts val="2570"/>
              </a:lnSpc>
              <a:buChar char="•"/>
              <a:tabLst>
                <a:tab pos="391160" algn="l"/>
              </a:tabLst>
            </a:pP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Bilgi</a:t>
            </a:r>
            <a:r>
              <a:rPr sz="220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Kapsamı:</a:t>
            </a:r>
            <a:r>
              <a:rPr sz="2200" spc="-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süresi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verimli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değerlendirilmeli,</a:t>
            </a:r>
            <a:r>
              <a:rPr sz="2200" dirty="0">
                <a:latin typeface="Microsoft Sans Serif"/>
                <a:cs typeface="Microsoft Sans Serif"/>
              </a:rPr>
              <a:t> staj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başından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sonuna</a:t>
            </a:r>
            <a:endParaRPr sz="2200">
              <a:latin typeface="Microsoft Sans Serif"/>
              <a:cs typeface="Microsoft Sans Serif"/>
            </a:endParaRPr>
          </a:p>
          <a:p>
            <a:pPr marL="390525" marR="30480" algn="just">
              <a:lnSpc>
                <a:spcPct val="104500"/>
              </a:lnSpc>
            </a:pPr>
            <a:r>
              <a:rPr sz="2200" dirty="0">
                <a:latin typeface="Microsoft Sans Serif"/>
                <a:cs typeface="Microsoft Sans Serif"/>
              </a:rPr>
              <a:t>edinilen</a:t>
            </a:r>
            <a:r>
              <a:rPr sz="2200" spc="11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bilgi</a:t>
            </a:r>
            <a:r>
              <a:rPr sz="2200" spc="12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kapsamı</a:t>
            </a:r>
            <a:r>
              <a:rPr sz="2200" spc="10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mümkün</a:t>
            </a:r>
            <a:r>
              <a:rPr sz="2200" spc="114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olduğunca</a:t>
            </a:r>
            <a:r>
              <a:rPr sz="2200" spc="12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geniş</a:t>
            </a:r>
            <a:r>
              <a:rPr sz="2200" spc="114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tutulmalıdır.</a:t>
            </a:r>
            <a:r>
              <a:rPr sz="2200" spc="120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Farklı </a:t>
            </a:r>
            <a:r>
              <a:rPr sz="2200" dirty="0">
                <a:latin typeface="Microsoft Sans Serif"/>
                <a:cs typeface="Microsoft Sans Serif"/>
              </a:rPr>
              <a:t>imalatlar</a:t>
            </a:r>
            <a:r>
              <a:rPr sz="2200" spc="33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32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hesaplamalar</a:t>
            </a:r>
            <a:r>
              <a:rPr sz="2200" spc="32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içermeli</a:t>
            </a:r>
            <a:r>
              <a:rPr sz="2200" spc="32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rutin</a:t>
            </a:r>
            <a:r>
              <a:rPr sz="2200" spc="32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tekrarlanan</a:t>
            </a:r>
            <a:r>
              <a:rPr sz="2200" spc="32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benzer</a:t>
            </a:r>
            <a:r>
              <a:rPr sz="2200" spc="325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işler olmamalıdır.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STAJLARIN</a:t>
            </a:r>
            <a:r>
              <a:rPr spc="-35" dirty="0"/>
              <a:t> </a:t>
            </a:r>
            <a:r>
              <a:rPr spc="-10" dirty="0"/>
              <a:t>KABULÜ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93" y="1430597"/>
            <a:ext cx="9153525" cy="24193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90525" marR="5080" indent="-378460" algn="just">
              <a:lnSpc>
                <a:spcPts val="2320"/>
              </a:lnSpc>
              <a:spcBef>
                <a:spcPts val="450"/>
              </a:spcBef>
              <a:buChar char="•"/>
              <a:tabLst>
                <a:tab pos="390525" algn="l"/>
                <a:tab pos="391795" algn="l"/>
              </a:tabLst>
            </a:pP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	Devam</a:t>
            </a:r>
            <a:r>
              <a:rPr sz="2200" spc="54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Durumu:</a:t>
            </a:r>
            <a:r>
              <a:rPr sz="2200" spc="54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Defterde</a:t>
            </a:r>
            <a:r>
              <a:rPr sz="2200" spc="5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belirtilen</a:t>
            </a:r>
            <a:r>
              <a:rPr sz="2200" spc="-1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çalışma</a:t>
            </a:r>
            <a:r>
              <a:rPr sz="2200" spc="5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günleri</a:t>
            </a:r>
            <a:r>
              <a:rPr sz="2200" spc="5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5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bu</a:t>
            </a:r>
            <a:r>
              <a:rPr sz="2200" spc="5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günlerde </a:t>
            </a:r>
            <a:r>
              <a:rPr sz="2200" dirty="0">
                <a:latin typeface="Microsoft Sans Serif"/>
                <a:cs typeface="Microsoft Sans Serif"/>
              </a:rPr>
              <a:t>yapıldığı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belirtilen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iş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hacmi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birbiri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ile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uyumlumu,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ev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iş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yeri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mesafeleri </a:t>
            </a:r>
            <a:r>
              <a:rPr sz="2200" dirty="0">
                <a:latin typeface="Microsoft Sans Serif"/>
                <a:cs typeface="Microsoft Sans Serif"/>
              </a:rPr>
              <a:t>gidiş</a:t>
            </a:r>
            <a:r>
              <a:rPr sz="2200" spc="2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gelişlerin</a:t>
            </a:r>
            <a:r>
              <a:rPr sz="2200" spc="19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nasıl</a:t>
            </a:r>
            <a:r>
              <a:rPr sz="2200" spc="18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yapıldığı,</a:t>
            </a:r>
            <a:r>
              <a:rPr sz="2200" spc="19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mesai</a:t>
            </a:r>
            <a:r>
              <a:rPr sz="2200" spc="204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saatlerine</a:t>
            </a:r>
            <a:r>
              <a:rPr sz="2200" spc="17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riayet</a:t>
            </a:r>
            <a:r>
              <a:rPr sz="2200" spc="19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edilip</a:t>
            </a:r>
            <a:r>
              <a:rPr sz="2200" spc="19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edilmediği sorgulanabilir.</a:t>
            </a:r>
            <a:endParaRPr sz="2200">
              <a:latin typeface="Microsoft Sans Serif"/>
              <a:cs typeface="Microsoft Sans Serif"/>
            </a:endParaRPr>
          </a:p>
          <a:p>
            <a:pPr marL="392430" indent="-379730" algn="just">
              <a:lnSpc>
                <a:spcPts val="2105"/>
              </a:lnSpc>
              <a:buChar char="•"/>
              <a:tabLst>
                <a:tab pos="392430" algn="l"/>
              </a:tabLst>
            </a:pP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Eğitim</a:t>
            </a:r>
            <a:r>
              <a:rPr sz="2200" spc="14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Alma:</a:t>
            </a:r>
            <a:r>
              <a:rPr sz="2200" spc="15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1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yapılan</a:t>
            </a:r>
            <a:r>
              <a:rPr sz="2200" spc="1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işyerinde</a:t>
            </a:r>
            <a:r>
              <a:rPr sz="2200" spc="1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öğrenci</a:t>
            </a:r>
            <a:r>
              <a:rPr sz="2200" spc="1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kendi</a:t>
            </a:r>
            <a:r>
              <a:rPr sz="2200" spc="1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haline</a:t>
            </a:r>
            <a:r>
              <a:rPr sz="2200" spc="1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mi</a:t>
            </a:r>
            <a:r>
              <a:rPr sz="2200" spc="16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bırakılmış</a:t>
            </a:r>
            <a:endParaRPr sz="2200">
              <a:latin typeface="Microsoft Sans Serif"/>
              <a:cs typeface="Microsoft Sans Serif"/>
            </a:endParaRPr>
          </a:p>
          <a:p>
            <a:pPr marL="390525" marR="56515" algn="just">
              <a:lnSpc>
                <a:spcPts val="2320"/>
              </a:lnSpc>
              <a:spcBef>
                <a:spcPts val="180"/>
              </a:spcBef>
            </a:pPr>
            <a:r>
              <a:rPr sz="2200" dirty="0">
                <a:latin typeface="Microsoft Sans Serif"/>
                <a:cs typeface="Microsoft Sans Serif"/>
              </a:rPr>
              <a:t>yoksa</a:t>
            </a:r>
            <a:r>
              <a:rPr sz="2200" spc="1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belli</a:t>
            </a:r>
            <a:r>
              <a:rPr sz="2200" spc="1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aralıklarla</a:t>
            </a:r>
            <a:r>
              <a:rPr sz="2200" spc="1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eğitim</a:t>
            </a:r>
            <a:r>
              <a:rPr sz="2200" spc="1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veya</a:t>
            </a:r>
            <a:r>
              <a:rPr sz="2200" spc="1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görevlendirme</a:t>
            </a:r>
            <a:r>
              <a:rPr sz="2200" spc="1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yapılarak</a:t>
            </a:r>
            <a:r>
              <a:rPr sz="2200" spc="13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sorumluluk </a:t>
            </a:r>
            <a:r>
              <a:rPr sz="2200" dirty="0">
                <a:latin typeface="Microsoft Sans Serif"/>
                <a:cs typeface="Microsoft Sans Serif"/>
              </a:rPr>
              <a:t>(İmalat</a:t>
            </a:r>
            <a:r>
              <a:rPr sz="2200" spc="440" dirty="0">
                <a:latin typeface="Microsoft Sans Serif"/>
                <a:cs typeface="Microsoft Sans Serif"/>
              </a:rPr>
              <a:t>   </a:t>
            </a:r>
            <a:r>
              <a:rPr sz="2200" dirty="0">
                <a:latin typeface="Microsoft Sans Serif"/>
                <a:cs typeface="Microsoft Sans Serif"/>
              </a:rPr>
              <a:t>kontrolü,</a:t>
            </a:r>
            <a:r>
              <a:rPr sz="2200" spc="445" dirty="0">
                <a:latin typeface="Microsoft Sans Serif"/>
                <a:cs typeface="Microsoft Sans Serif"/>
              </a:rPr>
              <a:t>   </a:t>
            </a:r>
            <a:r>
              <a:rPr sz="2200" dirty="0">
                <a:latin typeface="Microsoft Sans Serif"/>
                <a:cs typeface="Microsoft Sans Serif"/>
              </a:rPr>
              <a:t>rapor,</a:t>
            </a:r>
            <a:r>
              <a:rPr sz="2200" spc="445" dirty="0">
                <a:latin typeface="Microsoft Sans Serif"/>
                <a:cs typeface="Microsoft Sans Serif"/>
              </a:rPr>
              <a:t>   </a:t>
            </a:r>
            <a:r>
              <a:rPr sz="2200" dirty="0">
                <a:latin typeface="Microsoft Sans Serif"/>
                <a:cs typeface="Microsoft Sans Serif"/>
              </a:rPr>
              <a:t>çizim,</a:t>
            </a:r>
            <a:r>
              <a:rPr sz="2200" spc="445" dirty="0">
                <a:latin typeface="Microsoft Sans Serif"/>
                <a:cs typeface="Microsoft Sans Serif"/>
              </a:rPr>
              <a:t>   </a:t>
            </a:r>
            <a:r>
              <a:rPr sz="2200" dirty="0">
                <a:latin typeface="Microsoft Sans Serif"/>
                <a:cs typeface="Microsoft Sans Serif"/>
              </a:rPr>
              <a:t>metraj)</a:t>
            </a:r>
            <a:r>
              <a:rPr sz="2200" spc="440" dirty="0">
                <a:latin typeface="Microsoft Sans Serif"/>
                <a:cs typeface="Microsoft Sans Serif"/>
              </a:rPr>
              <a:t>   </a:t>
            </a:r>
            <a:r>
              <a:rPr sz="2200" dirty="0">
                <a:latin typeface="Microsoft Sans Serif"/>
                <a:cs typeface="Microsoft Sans Serif"/>
              </a:rPr>
              <a:t>verilip</a:t>
            </a:r>
            <a:r>
              <a:rPr sz="2200" spc="440" dirty="0">
                <a:latin typeface="Microsoft Sans Serif"/>
                <a:cs typeface="Microsoft Sans Serif"/>
              </a:rPr>
              <a:t>   </a:t>
            </a:r>
            <a:r>
              <a:rPr sz="2200" spc="-10" dirty="0">
                <a:latin typeface="Microsoft Sans Serif"/>
                <a:cs typeface="Microsoft Sans Serif"/>
              </a:rPr>
              <a:t>verilmediği sorgulanacaktır.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493" y="3783606"/>
            <a:ext cx="12382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0" dirty="0">
                <a:solidFill>
                  <a:srgbClr val="00AF50"/>
                </a:solidFill>
                <a:latin typeface="Microsoft Sans Serif"/>
                <a:cs typeface="Microsoft Sans Serif"/>
              </a:rPr>
              <a:t>•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8056" y="3783606"/>
            <a:ext cx="85344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02030" algn="l"/>
                <a:tab pos="1524000" algn="l"/>
                <a:tab pos="3233420" algn="l"/>
                <a:tab pos="4130675" algn="l"/>
                <a:tab pos="5168265" algn="l"/>
                <a:tab pos="6544945" algn="l"/>
                <a:tab pos="7694930" algn="l"/>
              </a:tabLst>
            </a:pPr>
            <a:r>
              <a:rPr sz="220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Görev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	</a:t>
            </a:r>
            <a:r>
              <a:rPr sz="2200" spc="-25" dirty="0">
                <a:solidFill>
                  <a:srgbClr val="00AF50"/>
                </a:solidFill>
                <a:latin typeface="Microsoft Sans Serif"/>
                <a:cs typeface="Microsoft Sans Serif"/>
              </a:rPr>
              <a:t>ve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Sorumluluk: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İşyeri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eğitimi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sırasında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öğrenci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verilen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493" y="4077715"/>
            <a:ext cx="9395460" cy="30187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90525" marR="487045" algn="just">
              <a:lnSpc>
                <a:spcPts val="2320"/>
              </a:lnSpc>
              <a:spcBef>
                <a:spcPts val="450"/>
              </a:spcBef>
            </a:pPr>
            <a:r>
              <a:rPr sz="2200" dirty="0">
                <a:latin typeface="Microsoft Sans Serif"/>
                <a:cs typeface="Microsoft Sans Serif"/>
              </a:rPr>
              <a:t>sorumluluk</a:t>
            </a:r>
            <a:r>
              <a:rPr sz="2200" spc="5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5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görevleri</a:t>
            </a:r>
            <a:r>
              <a:rPr sz="2200" spc="4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yerine</a:t>
            </a:r>
            <a:r>
              <a:rPr sz="2200" spc="3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getirmekte</a:t>
            </a:r>
            <a:r>
              <a:rPr sz="2200" spc="4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isteklimi,</a:t>
            </a:r>
            <a:r>
              <a:rPr sz="2200" spc="5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ne</a:t>
            </a:r>
            <a:r>
              <a:rPr sz="2200" spc="45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derecede </a:t>
            </a:r>
            <a:r>
              <a:rPr sz="2200" dirty="0">
                <a:latin typeface="Microsoft Sans Serif"/>
                <a:cs typeface="Microsoft Sans Serif"/>
              </a:rPr>
              <a:t>yerine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getirebilmiş,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okulda</a:t>
            </a:r>
            <a:r>
              <a:rPr sz="2200" spc="-6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aldığı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teorik</a:t>
            </a:r>
            <a:r>
              <a:rPr sz="2200" spc="-5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eğitimin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staj</a:t>
            </a:r>
            <a:endParaRPr sz="2200">
              <a:latin typeface="Microsoft Sans Serif"/>
              <a:cs typeface="Microsoft Sans Serif"/>
            </a:endParaRPr>
          </a:p>
          <a:p>
            <a:pPr marL="392430" indent="-379730" algn="just">
              <a:lnSpc>
                <a:spcPts val="2125"/>
              </a:lnSpc>
              <a:buChar char="•"/>
              <a:tabLst>
                <a:tab pos="392430" algn="l"/>
              </a:tabLst>
            </a:pPr>
            <a:r>
              <a:rPr sz="2200" dirty="0">
                <a:latin typeface="Microsoft Sans Serif"/>
                <a:cs typeface="Microsoft Sans Serif"/>
              </a:rPr>
              <a:t>başarısına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katkı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sağlayıp</a:t>
            </a:r>
            <a:r>
              <a:rPr sz="2200" spc="1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sağlamadığı</a:t>
            </a:r>
            <a:r>
              <a:rPr sz="2200" spc="1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değerlendirilecektir.</a:t>
            </a:r>
            <a:endParaRPr sz="2200">
              <a:latin typeface="Microsoft Sans Serif"/>
              <a:cs typeface="Microsoft Sans Serif"/>
            </a:endParaRPr>
          </a:p>
          <a:p>
            <a:pPr marL="390525" marR="188595" indent="-378460" algn="just">
              <a:lnSpc>
                <a:spcPts val="2320"/>
              </a:lnSpc>
              <a:spcBef>
                <a:spcPts val="185"/>
              </a:spcBef>
              <a:buChar char="•"/>
              <a:tabLst>
                <a:tab pos="390525" algn="l"/>
                <a:tab pos="391795" algn="l"/>
              </a:tabLst>
            </a:pP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	Teorik</a:t>
            </a:r>
            <a:r>
              <a:rPr sz="2200" spc="-1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ve</a:t>
            </a:r>
            <a:r>
              <a:rPr sz="2200" spc="-3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Pratik</a:t>
            </a:r>
            <a:r>
              <a:rPr sz="2200" spc="-4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Katkı:</a:t>
            </a:r>
            <a:r>
              <a:rPr sz="2200" spc="-4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defterinde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pratikte</a:t>
            </a:r>
            <a:r>
              <a:rPr sz="2200" spc="-5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edinilen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bilgilerin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sunumu </a:t>
            </a:r>
            <a:r>
              <a:rPr sz="2200" dirty="0">
                <a:latin typeface="Microsoft Sans Serif"/>
                <a:cs typeface="Microsoft Sans Serif"/>
              </a:rPr>
              <a:t>sırasında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ilgili</a:t>
            </a:r>
            <a:r>
              <a:rPr sz="2200" spc="6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standartlara</a:t>
            </a:r>
            <a:r>
              <a:rPr sz="2200" spc="8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8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teorik</a:t>
            </a:r>
            <a:r>
              <a:rPr sz="2200" spc="114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bilgilere</a:t>
            </a:r>
            <a:r>
              <a:rPr sz="2200" spc="10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atıf,</a:t>
            </a:r>
            <a:r>
              <a:rPr sz="2200" spc="7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neyi</a:t>
            </a:r>
            <a:r>
              <a:rPr sz="2200" spc="1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neden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yaptığının </a:t>
            </a:r>
            <a:r>
              <a:rPr sz="2200" dirty="0">
                <a:latin typeface="Microsoft Sans Serif"/>
                <a:cs typeface="Microsoft Sans Serif"/>
              </a:rPr>
              <a:t>bilinci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öğrenci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farkındalığı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oluşup</a:t>
            </a:r>
            <a:r>
              <a:rPr sz="2200" spc="6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oluşmadığı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değerlendirilecektir.</a:t>
            </a:r>
            <a:endParaRPr sz="2200">
              <a:latin typeface="Microsoft Sans Serif"/>
              <a:cs typeface="Microsoft Sans Serif"/>
            </a:endParaRPr>
          </a:p>
          <a:p>
            <a:pPr marL="390525" marR="5080" indent="-378460" algn="just">
              <a:lnSpc>
                <a:spcPts val="2320"/>
              </a:lnSpc>
              <a:spcBef>
                <a:spcPts val="60"/>
              </a:spcBef>
              <a:buChar char="•"/>
              <a:tabLst>
                <a:tab pos="390525" algn="l"/>
                <a:tab pos="391795" algn="l"/>
              </a:tabLst>
            </a:pP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	Bilgi</a:t>
            </a:r>
            <a:r>
              <a:rPr sz="2200" spc="380" dirty="0">
                <a:solidFill>
                  <a:srgbClr val="00AF50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solidFill>
                  <a:srgbClr val="00AF50"/>
                </a:solidFill>
                <a:latin typeface="Microsoft Sans Serif"/>
                <a:cs typeface="Microsoft Sans Serif"/>
              </a:rPr>
              <a:t>Düzeyi:</a:t>
            </a:r>
            <a:r>
              <a:rPr sz="2200" spc="385" dirty="0">
                <a:solidFill>
                  <a:srgbClr val="00AF50"/>
                </a:solidFill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Stajın</a:t>
            </a:r>
            <a:r>
              <a:rPr sz="2200" spc="38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tamamı</a:t>
            </a:r>
            <a:r>
              <a:rPr sz="2200" spc="37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değerlendirildiğinde</a:t>
            </a:r>
            <a:r>
              <a:rPr sz="2200" spc="38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öğrenci</a:t>
            </a:r>
            <a:r>
              <a:rPr sz="2200" spc="39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bilgi</a:t>
            </a:r>
            <a:r>
              <a:rPr sz="2200" spc="385" dirty="0">
                <a:latin typeface="Microsoft Sans Serif"/>
                <a:cs typeface="Microsoft Sans Serif"/>
              </a:rPr>
              <a:t>  </a:t>
            </a:r>
            <a:r>
              <a:rPr sz="2200" spc="-25" dirty="0">
                <a:latin typeface="Microsoft Sans Serif"/>
                <a:cs typeface="Microsoft Sans Serif"/>
              </a:rPr>
              <a:t>ve </a:t>
            </a:r>
            <a:r>
              <a:rPr sz="2200" dirty="0">
                <a:latin typeface="Microsoft Sans Serif"/>
                <a:cs typeface="Microsoft Sans Serif"/>
              </a:rPr>
              <a:t>görgüsünün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artışına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katkı</a:t>
            </a:r>
            <a:endParaRPr sz="2200">
              <a:latin typeface="Microsoft Sans Serif"/>
              <a:cs typeface="Microsoft Sans Serif"/>
            </a:endParaRPr>
          </a:p>
          <a:p>
            <a:pPr marL="392430" indent="-379730" algn="just">
              <a:lnSpc>
                <a:spcPts val="2125"/>
              </a:lnSpc>
              <a:buChar char="•"/>
              <a:tabLst>
                <a:tab pos="392430" algn="l"/>
              </a:tabLst>
            </a:pPr>
            <a:r>
              <a:rPr sz="2200" dirty="0">
                <a:latin typeface="Microsoft Sans Serif"/>
                <a:cs typeface="Microsoft Sans Serif"/>
              </a:rPr>
              <a:t>sağlayacak</a:t>
            </a:r>
            <a:r>
              <a:rPr sz="2200" spc="195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şekilde</a:t>
            </a:r>
            <a:r>
              <a:rPr sz="2200" spc="19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verim</a:t>
            </a:r>
            <a:r>
              <a:rPr sz="2200" spc="19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alınıp</a:t>
            </a:r>
            <a:r>
              <a:rPr sz="2200" spc="20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alınmadığı,</a:t>
            </a:r>
            <a:r>
              <a:rPr sz="2200" spc="20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edinilen</a:t>
            </a:r>
            <a:r>
              <a:rPr sz="2200" spc="200" dirty="0">
                <a:latin typeface="Microsoft Sans Serif"/>
                <a:cs typeface="Microsoft Sans Serif"/>
              </a:rPr>
              <a:t>  </a:t>
            </a:r>
            <a:r>
              <a:rPr sz="2200" dirty="0">
                <a:latin typeface="Microsoft Sans Serif"/>
                <a:cs typeface="Microsoft Sans Serif"/>
              </a:rPr>
              <a:t>bilgi</a:t>
            </a:r>
            <a:r>
              <a:rPr sz="2200" spc="204" dirty="0">
                <a:latin typeface="Microsoft Sans Serif"/>
                <a:cs typeface="Microsoft Sans Serif"/>
              </a:rPr>
              <a:t>  </a:t>
            </a:r>
            <a:r>
              <a:rPr sz="2200" spc="-10" dirty="0">
                <a:latin typeface="Microsoft Sans Serif"/>
                <a:cs typeface="Microsoft Sans Serif"/>
              </a:rPr>
              <a:t>düzeyi</a:t>
            </a:r>
            <a:endParaRPr sz="2200">
              <a:latin typeface="Microsoft Sans Serif"/>
              <a:cs typeface="Microsoft Sans Serif"/>
            </a:endParaRPr>
          </a:p>
          <a:p>
            <a:pPr marL="390525" algn="just">
              <a:lnSpc>
                <a:spcPts val="2480"/>
              </a:lnSpc>
            </a:pPr>
            <a:r>
              <a:rPr sz="2200" dirty="0">
                <a:latin typeface="Microsoft Sans Serif"/>
                <a:cs typeface="Microsoft Sans Serif"/>
              </a:rPr>
              <a:t>kapsamının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dar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spc="60" dirty="0">
                <a:latin typeface="Microsoft Sans Serif"/>
                <a:cs typeface="Microsoft Sans Serif"/>
              </a:rPr>
              <a:t>mı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?</a:t>
            </a:r>
            <a:r>
              <a:rPr sz="2200" spc="-5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Geniş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mi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?</a:t>
            </a:r>
            <a:r>
              <a:rPr sz="2200" spc="-9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olduğuna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göre </a:t>
            </a:r>
            <a:r>
              <a:rPr sz="2200" spc="-10" dirty="0">
                <a:latin typeface="Microsoft Sans Serif"/>
                <a:cs typeface="Microsoft Sans Serif"/>
              </a:rPr>
              <a:t>değerlendirilecektir.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STAJLARIN</a:t>
            </a:r>
            <a:r>
              <a:rPr spc="-35" dirty="0"/>
              <a:t> </a:t>
            </a:r>
            <a:r>
              <a:rPr spc="-10" dirty="0"/>
              <a:t>KABULÜ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6541" y="3147822"/>
            <a:ext cx="9563100" cy="4040504"/>
            <a:chOff x="526541" y="3147822"/>
            <a:chExt cx="9563100" cy="40405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4248" y="3154680"/>
              <a:ext cx="6996683" cy="39700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45507" y="3148584"/>
              <a:ext cx="0" cy="3982720"/>
            </a:xfrm>
            <a:custGeom>
              <a:avLst/>
              <a:gdLst/>
              <a:ahLst/>
              <a:cxnLst/>
              <a:rect l="l" t="t" r="r" b="b"/>
              <a:pathLst>
                <a:path h="3982720">
                  <a:moveTo>
                    <a:pt x="0" y="0"/>
                  </a:moveTo>
                  <a:lnTo>
                    <a:pt x="0" y="3982212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78151" y="4280916"/>
              <a:ext cx="7010400" cy="0"/>
            </a:xfrm>
            <a:custGeom>
              <a:avLst/>
              <a:gdLst/>
              <a:ahLst/>
              <a:cxnLst/>
              <a:rect l="l" t="t" r="r" b="b"/>
              <a:pathLst>
                <a:path w="7010400">
                  <a:moveTo>
                    <a:pt x="0" y="0"/>
                  </a:moveTo>
                  <a:lnTo>
                    <a:pt x="7010400" y="0"/>
                  </a:lnTo>
                </a:path>
              </a:pathLst>
            </a:custGeom>
            <a:ln w="426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78151" y="3148584"/>
              <a:ext cx="7010400" cy="3982720"/>
            </a:xfrm>
            <a:custGeom>
              <a:avLst/>
              <a:gdLst/>
              <a:ahLst/>
              <a:cxnLst/>
              <a:rect l="l" t="t" r="r" b="b"/>
              <a:pathLst>
                <a:path w="7010400" h="3982720">
                  <a:moveTo>
                    <a:pt x="0" y="1937003"/>
                  </a:moveTo>
                  <a:lnTo>
                    <a:pt x="7010400" y="1937003"/>
                  </a:lnTo>
                </a:path>
                <a:path w="7010400" h="3982720">
                  <a:moveTo>
                    <a:pt x="0" y="3169919"/>
                  </a:moveTo>
                  <a:lnTo>
                    <a:pt x="7010400" y="3169919"/>
                  </a:lnTo>
                </a:path>
                <a:path w="7010400" h="3982720">
                  <a:moveTo>
                    <a:pt x="6096" y="0"/>
                  </a:moveTo>
                  <a:lnTo>
                    <a:pt x="6096" y="3982212"/>
                  </a:lnTo>
                </a:path>
                <a:path w="7010400" h="3982720">
                  <a:moveTo>
                    <a:pt x="7002780" y="0"/>
                  </a:moveTo>
                  <a:lnTo>
                    <a:pt x="7002780" y="3982212"/>
                  </a:lnTo>
                </a:path>
                <a:path w="7010400" h="3982720">
                  <a:moveTo>
                    <a:pt x="0" y="6096"/>
                  </a:moveTo>
                  <a:lnTo>
                    <a:pt x="7010400" y="6096"/>
                  </a:lnTo>
                </a:path>
                <a:path w="7010400" h="3982720">
                  <a:moveTo>
                    <a:pt x="0" y="3976116"/>
                  </a:moveTo>
                  <a:lnTo>
                    <a:pt x="7010400" y="3976116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44427" y="1755288"/>
            <a:ext cx="9091295" cy="128778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algn="just">
              <a:lnSpc>
                <a:spcPct val="103000"/>
              </a:lnSpc>
              <a:spcBef>
                <a:spcPts val="209"/>
              </a:spcBef>
            </a:pPr>
            <a:r>
              <a:rPr sz="2650" dirty="0">
                <a:latin typeface="Microsoft Sans Serif"/>
                <a:cs typeface="Microsoft Sans Serif"/>
              </a:rPr>
              <a:t>Bölüm</a:t>
            </a:r>
            <a:r>
              <a:rPr sz="2650" spc="470" dirty="0">
                <a:latin typeface="Microsoft Sans Serif"/>
                <a:cs typeface="Microsoft Sans Serif"/>
              </a:rPr>
              <a:t>   </a:t>
            </a:r>
            <a:r>
              <a:rPr sz="2650" dirty="0">
                <a:latin typeface="Microsoft Sans Serif"/>
                <a:cs typeface="Microsoft Sans Serif"/>
              </a:rPr>
              <a:t>staj</a:t>
            </a:r>
            <a:r>
              <a:rPr sz="2650" spc="475" dirty="0">
                <a:latin typeface="Microsoft Sans Serif"/>
                <a:cs typeface="Microsoft Sans Serif"/>
              </a:rPr>
              <a:t>   </a:t>
            </a:r>
            <a:r>
              <a:rPr sz="2650" dirty="0">
                <a:latin typeface="Microsoft Sans Serif"/>
                <a:cs typeface="Microsoft Sans Serif"/>
              </a:rPr>
              <a:t>komisyonunun</a:t>
            </a:r>
            <a:r>
              <a:rPr sz="2650" spc="455" dirty="0">
                <a:latin typeface="Microsoft Sans Serif"/>
                <a:cs typeface="Microsoft Sans Serif"/>
              </a:rPr>
              <a:t>   </a:t>
            </a:r>
            <a:r>
              <a:rPr sz="2650" dirty="0">
                <a:latin typeface="Microsoft Sans Serif"/>
                <a:cs typeface="Microsoft Sans Serif"/>
              </a:rPr>
              <a:t>belirlediği</a:t>
            </a:r>
            <a:r>
              <a:rPr sz="2650" spc="470" dirty="0">
                <a:latin typeface="Microsoft Sans Serif"/>
                <a:cs typeface="Microsoft Sans Serif"/>
              </a:rPr>
              <a:t>   </a:t>
            </a:r>
            <a:r>
              <a:rPr sz="2650" spc="-10" dirty="0">
                <a:latin typeface="Microsoft Sans Serif"/>
                <a:cs typeface="Microsoft Sans Serif"/>
              </a:rPr>
              <a:t>değerlendirme </a:t>
            </a:r>
            <a:r>
              <a:rPr sz="2650" dirty="0">
                <a:latin typeface="Microsoft Sans Serif"/>
                <a:cs typeface="Microsoft Sans Serif"/>
              </a:rPr>
              <a:t>kriterlerinden</a:t>
            </a:r>
            <a:r>
              <a:rPr sz="2650" spc="345" dirty="0">
                <a:latin typeface="Microsoft Sans Serif"/>
                <a:cs typeface="Microsoft Sans Serif"/>
              </a:rPr>
              <a:t>   </a:t>
            </a:r>
            <a:r>
              <a:rPr sz="2650" dirty="0">
                <a:latin typeface="Microsoft Sans Serif"/>
                <a:cs typeface="Microsoft Sans Serif"/>
              </a:rPr>
              <a:t>alınan</a:t>
            </a:r>
            <a:r>
              <a:rPr sz="2650" spc="270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puanın</a:t>
            </a:r>
            <a:r>
              <a:rPr sz="2650" spc="60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%45</a:t>
            </a:r>
            <a:r>
              <a:rPr sz="2650" spc="550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ve</a:t>
            </a:r>
            <a:r>
              <a:rPr sz="2650" spc="375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mülakat</a:t>
            </a:r>
            <a:r>
              <a:rPr sz="2650" spc="5" dirty="0">
                <a:latin typeface="Microsoft Sans Serif"/>
                <a:cs typeface="Microsoft Sans Serif"/>
              </a:rPr>
              <a:t>  </a:t>
            </a:r>
            <a:r>
              <a:rPr sz="2650" dirty="0">
                <a:latin typeface="Microsoft Sans Serif"/>
                <a:cs typeface="Microsoft Sans Serif"/>
              </a:rPr>
              <a:t>puanın</a:t>
            </a:r>
            <a:r>
              <a:rPr sz="2650" spc="85" dirty="0">
                <a:latin typeface="Microsoft Sans Serif"/>
                <a:cs typeface="Microsoft Sans Serif"/>
              </a:rPr>
              <a:t> </a:t>
            </a:r>
            <a:r>
              <a:rPr sz="2650" spc="-25" dirty="0">
                <a:latin typeface="Microsoft Sans Serif"/>
                <a:cs typeface="Microsoft Sans Serif"/>
              </a:rPr>
              <a:t>%55 </a:t>
            </a:r>
            <a:r>
              <a:rPr sz="2650" dirty="0">
                <a:latin typeface="Microsoft Sans Serif"/>
                <a:cs typeface="Microsoft Sans Serif"/>
              </a:rPr>
              <a:t>alınarak staj</a:t>
            </a:r>
            <a:r>
              <a:rPr sz="2650" spc="-25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puanı</a:t>
            </a:r>
            <a:r>
              <a:rPr sz="2650" spc="-15" dirty="0">
                <a:latin typeface="Microsoft Sans Serif"/>
                <a:cs typeface="Microsoft Sans Serif"/>
              </a:rPr>
              <a:t> </a:t>
            </a:r>
            <a:r>
              <a:rPr sz="2650" spc="-10" dirty="0">
                <a:latin typeface="Microsoft Sans Serif"/>
                <a:cs typeface="Microsoft Sans Serif"/>
              </a:rPr>
              <a:t>belirlenmektedir.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STAJLARIN</a:t>
            </a:r>
            <a:r>
              <a:rPr spc="-35" dirty="0"/>
              <a:t> </a:t>
            </a:r>
            <a:r>
              <a:rPr spc="-10" dirty="0"/>
              <a:t>KABULÜ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78119" y="3576306"/>
            <a:ext cx="407225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Sonuç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Değerlendirme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(24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Gün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İçin)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09912" y="3576306"/>
            <a:ext cx="18097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Alınan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Puan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(P)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98280" y="4542566"/>
            <a:ext cx="183197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24 İş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Günü</a:t>
            </a:r>
            <a:r>
              <a:rPr sz="2200" spc="495" dirty="0"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47879" y="4542566"/>
            <a:ext cx="7359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P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mbria"/>
                <a:cs typeface="Cambria"/>
              </a:rPr>
              <a:t>&lt; </a:t>
            </a:r>
            <a:r>
              <a:rPr sz="2200" spc="-25" dirty="0">
                <a:latin typeface="Calibri"/>
                <a:cs typeface="Calibri"/>
              </a:rPr>
              <a:t>50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2873" y="5254288"/>
            <a:ext cx="21437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12 İş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Günü</a:t>
            </a:r>
            <a:r>
              <a:rPr sz="2200" spc="495" dirty="0"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AF50"/>
                </a:solidFill>
                <a:latin typeface="Calibri"/>
                <a:cs typeface="Calibri"/>
              </a:rPr>
              <a:t>KABUL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98280" y="5871534"/>
            <a:ext cx="183197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12 İş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Günü</a:t>
            </a:r>
            <a:r>
              <a:rPr sz="2200" spc="495" dirty="0"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65956" y="5562089"/>
            <a:ext cx="129984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50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990" dirty="0">
                <a:latin typeface="Cambria"/>
                <a:cs typeface="Cambria"/>
              </a:rPr>
              <a:t></a:t>
            </a:r>
            <a:r>
              <a:rPr sz="2200" spc="5" dirty="0">
                <a:latin typeface="Cambria"/>
                <a:cs typeface="Cambria"/>
              </a:rPr>
              <a:t> </a:t>
            </a:r>
            <a:r>
              <a:rPr sz="2200" dirty="0">
                <a:latin typeface="Calibri"/>
                <a:cs typeface="Calibri"/>
              </a:rPr>
              <a:t>P </a:t>
            </a:r>
            <a:r>
              <a:rPr sz="2200" dirty="0">
                <a:latin typeface="Cambria"/>
                <a:cs typeface="Cambria"/>
              </a:rPr>
              <a:t>&lt;</a:t>
            </a:r>
            <a:r>
              <a:rPr sz="2200" spc="5" dirty="0">
                <a:latin typeface="Cambria"/>
                <a:cs typeface="Cambria"/>
              </a:rPr>
              <a:t> </a:t>
            </a:r>
            <a:r>
              <a:rPr sz="2200" spc="-25" dirty="0">
                <a:latin typeface="Calibri"/>
                <a:cs typeface="Calibri"/>
              </a:rPr>
              <a:t>80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42873" y="6580106"/>
            <a:ext cx="21437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24 İş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Günü</a:t>
            </a:r>
            <a:r>
              <a:rPr sz="2200" spc="495" dirty="0"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AF50"/>
                </a:solidFill>
                <a:latin typeface="Calibri"/>
                <a:cs typeface="Calibri"/>
              </a:rPr>
              <a:t>KABUL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47879" y="6581612"/>
            <a:ext cx="73469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80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990" dirty="0">
                <a:latin typeface="Cambria"/>
                <a:cs typeface="Cambria"/>
              </a:rPr>
              <a:t></a:t>
            </a:r>
            <a:r>
              <a:rPr sz="2200" spc="10" dirty="0">
                <a:latin typeface="Cambria"/>
                <a:cs typeface="Cambria"/>
              </a:rPr>
              <a:t> </a:t>
            </a:r>
            <a:r>
              <a:rPr sz="2200" spc="-50" dirty="0">
                <a:latin typeface="Calibri"/>
                <a:cs typeface="Calibri"/>
              </a:rPr>
              <a:t>P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6541" y="3132582"/>
            <a:ext cx="9563100" cy="4055745"/>
            <a:chOff x="526541" y="3132582"/>
            <a:chExt cx="9563100" cy="4055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991" y="3139440"/>
              <a:ext cx="8045195" cy="39700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26151" y="3133343"/>
              <a:ext cx="0" cy="3982720"/>
            </a:xfrm>
            <a:custGeom>
              <a:avLst/>
              <a:gdLst/>
              <a:ahLst/>
              <a:cxnLst/>
              <a:rect l="l" t="t" r="r" b="b"/>
              <a:pathLst>
                <a:path h="3982720">
                  <a:moveTo>
                    <a:pt x="0" y="0"/>
                  </a:moveTo>
                  <a:lnTo>
                    <a:pt x="0" y="3982211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3895" y="4773167"/>
              <a:ext cx="8057515" cy="0"/>
            </a:xfrm>
            <a:custGeom>
              <a:avLst/>
              <a:gdLst/>
              <a:ahLst/>
              <a:cxnLst/>
              <a:rect l="l" t="t" r="r" b="b"/>
              <a:pathLst>
                <a:path w="8057515">
                  <a:moveTo>
                    <a:pt x="0" y="0"/>
                  </a:moveTo>
                  <a:lnTo>
                    <a:pt x="8057387" y="0"/>
                  </a:lnTo>
                </a:path>
              </a:pathLst>
            </a:custGeom>
            <a:ln w="426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3895" y="3133343"/>
              <a:ext cx="8057515" cy="3982720"/>
            </a:xfrm>
            <a:custGeom>
              <a:avLst/>
              <a:gdLst/>
              <a:ahLst/>
              <a:cxnLst/>
              <a:rect l="l" t="t" r="r" b="b"/>
              <a:pathLst>
                <a:path w="8057515" h="3982720">
                  <a:moveTo>
                    <a:pt x="0" y="2807208"/>
                  </a:moveTo>
                  <a:lnTo>
                    <a:pt x="8057387" y="2807208"/>
                  </a:lnTo>
                </a:path>
                <a:path w="8057515" h="3982720">
                  <a:moveTo>
                    <a:pt x="6096" y="0"/>
                  </a:moveTo>
                  <a:lnTo>
                    <a:pt x="6096" y="3982211"/>
                  </a:lnTo>
                </a:path>
                <a:path w="8057515" h="3982720">
                  <a:moveTo>
                    <a:pt x="8051291" y="0"/>
                  </a:moveTo>
                  <a:lnTo>
                    <a:pt x="8051291" y="3982211"/>
                  </a:lnTo>
                </a:path>
                <a:path w="8057515" h="3982720">
                  <a:moveTo>
                    <a:pt x="0" y="6096"/>
                  </a:moveTo>
                  <a:lnTo>
                    <a:pt x="8057387" y="6096"/>
                  </a:lnTo>
                </a:path>
                <a:path w="8057515" h="3982720">
                  <a:moveTo>
                    <a:pt x="0" y="3976116"/>
                  </a:moveTo>
                  <a:lnTo>
                    <a:pt x="8057387" y="3976116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4427" y="1781009"/>
            <a:ext cx="909129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3830" algn="l"/>
                <a:tab pos="2426970" algn="l"/>
                <a:tab pos="5057775" algn="l"/>
                <a:tab pos="6940550" algn="l"/>
              </a:tabLst>
            </a:pPr>
            <a:r>
              <a:rPr sz="2650" b="0" spc="-10" dirty="0">
                <a:latin typeface="Microsoft Sans Serif"/>
                <a:cs typeface="Microsoft Sans Serif"/>
              </a:rPr>
              <a:t>Bölüm</a:t>
            </a:r>
            <a:r>
              <a:rPr sz="2650" b="0" dirty="0">
                <a:latin typeface="Microsoft Sans Serif"/>
                <a:cs typeface="Microsoft Sans Serif"/>
              </a:rPr>
              <a:t>	</a:t>
            </a:r>
            <a:r>
              <a:rPr sz="2650" b="0" spc="-20" dirty="0">
                <a:latin typeface="Microsoft Sans Serif"/>
                <a:cs typeface="Microsoft Sans Serif"/>
              </a:rPr>
              <a:t>staj</a:t>
            </a:r>
            <a:r>
              <a:rPr sz="2650" b="0" dirty="0">
                <a:latin typeface="Microsoft Sans Serif"/>
                <a:cs typeface="Microsoft Sans Serif"/>
              </a:rPr>
              <a:t>	</a:t>
            </a:r>
            <a:r>
              <a:rPr sz="2650" b="0" spc="-10" dirty="0">
                <a:latin typeface="Microsoft Sans Serif"/>
                <a:cs typeface="Microsoft Sans Serif"/>
              </a:rPr>
              <a:t>komisyonunun</a:t>
            </a:r>
            <a:r>
              <a:rPr sz="2650" b="0" dirty="0">
                <a:latin typeface="Microsoft Sans Serif"/>
                <a:cs typeface="Microsoft Sans Serif"/>
              </a:rPr>
              <a:t>	</a:t>
            </a:r>
            <a:r>
              <a:rPr sz="2650" b="0" spc="-10" dirty="0">
                <a:latin typeface="Microsoft Sans Serif"/>
                <a:cs typeface="Microsoft Sans Serif"/>
              </a:rPr>
              <a:t>belirlediği</a:t>
            </a:r>
            <a:r>
              <a:rPr sz="2650" b="0" dirty="0">
                <a:latin typeface="Microsoft Sans Serif"/>
                <a:cs typeface="Microsoft Sans Serif"/>
              </a:rPr>
              <a:t>	</a:t>
            </a:r>
            <a:r>
              <a:rPr sz="2650" b="0" spc="-10" dirty="0">
                <a:latin typeface="Microsoft Sans Serif"/>
                <a:cs typeface="Microsoft Sans Serif"/>
              </a:rPr>
              <a:t>değerlendirme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427" y="2210894"/>
            <a:ext cx="9063990" cy="83185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209"/>
              </a:spcBef>
              <a:tabLst>
                <a:tab pos="2373630" algn="l"/>
                <a:tab pos="5384165" algn="l"/>
                <a:tab pos="5889625" algn="l"/>
                <a:tab pos="7253605" algn="l"/>
              </a:tabLst>
            </a:pPr>
            <a:r>
              <a:rPr sz="2650" spc="-10" dirty="0">
                <a:latin typeface="Microsoft Sans Serif"/>
                <a:cs typeface="Microsoft Sans Serif"/>
              </a:rPr>
              <a:t>kriterlerinden</a:t>
            </a:r>
            <a:r>
              <a:rPr sz="2650" dirty="0">
                <a:latin typeface="Microsoft Sans Serif"/>
                <a:cs typeface="Microsoft Sans Serif"/>
              </a:rPr>
              <a:t>	alınan</a:t>
            </a:r>
            <a:r>
              <a:rPr sz="2650" spc="310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puanın</a:t>
            </a:r>
            <a:r>
              <a:rPr sz="2650" spc="95" dirty="0">
                <a:latin typeface="Microsoft Sans Serif"/>
                <a:cs typeface="Microsoft Sans Serif"/>
              </a:rPr>
              <a:t> </a:t>
            </a:r>
            <a:r>
              <a:rPr sz="2650" spc="-25" dirty="0">
                <a:latin typeface="Microsoft Sans Serif"/>
                <a:cs typeface="Microsoft Sans Serif"/>
              </a:rPr>
              <a:t>%45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25" dirty="0">
                <a:latin typeface="Microsoft Sans Serif"/>
                <a:cs typeface="Microsoft Sans Serif"/>
              </a:rPr>
              <a:t>ve</a:t>
            </a:r>
            <a:r>
              <a:rPr sz="2650" dirty="0">
                <a:latin typeface="Microsoft Sans Serif"/>
                <a:cs typeface="Microsoft Sans Serif"/>
              </a:rPr>
              <a:t>	</a:t>
            </a:r>
            <a:r>
              <a:rPr sz="2650" spc="-10" dirty="0">
                <a:latin typeface="Microsoft Sans Serif"/>
                <a:cs typeface="Microsoft Sans Serif"/>
              </a:rPr>
              <a:t>mülakat</a:t>
            </a:r>
            <a:r>
              <a:rPr sz="2650" dirty="0">
                <a:latin typeface="Microsoft Sans Serif"/>
                <a:cs typeface="Microsoft Sans Serif"/>
              </a:rPr>
              <a:t>	puanın</a:t>
            </a:r>
            <a:r>
              <a:rPr sz="2650" spc="160" dirty="0">
                <a:latin typeface="Microsoft Sans Serif"/>
                <a:cs typeface="Microsoft Sans Serif"/>
              </a:rPr>
              <a:t> </a:t>
            </a:r>
            <a:r>
              <a:rPr sz="2650" spc="-25" dirty="0">
                <a:latin typeface="Microsoft Sans Serif"/>
                <a:cs typeface="Microsoft Sans Serif"/>
              </a:rPr>
              <a:t>%55 </a:t>
            </a:r>
            <a:r>
              <a:rPr sz="2650" dirty="0">
                <a:latin typeface="Microsoft Sans Serif"/>
                <a:cs typeface="Microsoft Sans Serif"/>
              </a:rPr>
              <a:t>alınarak staj</a:t>
            </a:r>
            <a:r>
              <a:rPr sz="2650" spc="-25" dirty="0">
                <a:latin typeface="Microsoft Sans Serif"/>
                <a:cs typeface="Microsoft Sans Serif"/>
              </a:rPr>
              <a:t> </a:t>
            </a:r>
            <a:r>
              <a:rPr sz="2650" dirty="0">
                <a:latin typeface="Microsoft Sans Serif"/>
                <a:cs typeface="Microsoft Sans Serif"/>
              </a:rPr>
              <a:t>puanı</a:t>
            </a:r>
            <a:r>
              <a:rPr sz="2650" spc="-15" dirty="0">
                <a:latin typeface="Microsoft Sans Serif"/>
                <a:cs typeface="Microsoft Sans Serif"/>
              </a:rPr>
              <a:t> </a:t>
            </a:r>
            <a:r>
              <a:rPr sz="2650" spc="-10" dirty="0">
                <a:latin typeface="Microsoft Sans Serif"/>
                <a:cs typeface="Microsoft Sans Serif"/>
              </a:rPr>
              <a:t>belirlenmektedir.</a:t>
            </a:r>
            <a:endParaRPr sz="26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09688" y="557784"/>
            <a:ext cx="2234565" cy="812800"/>
          </a:xfrm>
          <a:custGeom>
            <a:avLst/>
            <a:gdLst/>
            <a:ahLst/>
            <a:cxnLst/>
            <a:rect l="l" t="t" r="r" b="b"/>
            <a:pathLst>
              <a:path w="2234565" h="812800">
                <a:moveTo>
                  <a:pt x="0" y="0"/>
                </a:moveTo>
                <a:lnTo>
                  <a:pt x="484632" y="0"/>
                </a:lnTo>
                <a:lnTo>
                  <a:pt x="2234183" y="812291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94231" y="394715"/>
            <a:ext cx="5829300" cy="8674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975"/>
              </a:spcBef>
            </a:pPr>
            <a:r>
              <a:rPr sz="2200" b="1" spc="-20" dirty="0">
                <a:latin typeface="Calibri"/>
                <a:cs typeface="Calibri"/>
              </a:rPr>
              <a:t>STAJLARIN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KABULÜ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74711" y="3120957"/>
            <a:ext cx="3783329" cy="1540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685" marR="5080" indent="-769620">
              <a:lnSpc>
                <a:spcPct val="150600"/>
              </a:lnSpc>
              <a:spcBef>
                <a:spcPts val="95"/>
              </a:spcBef>
            </a:pPr>
            <a:r>
              <a:rPr sz="3300" b="1" dirty="0">
                <a:solidFill>
                  <a:srgbClr val="FFFFFF"/>
                </a:solidFill>
                <a:latin typeface="Calibri"/>
                <a:cs typeface="Calibri"/>
              </a:rPr>
              <a:t>Sonuç</a:t>
            </a:r>
            <a:r>
              <a:rPr sz="33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Calibri"/>
                <a:cs typeface="Calibri"/>
              </a:rPr>
              <a:t>Değerlendirme </a:t>
            </a:r>
            <a:r>
              <a:rPr sz="3300" b="1" dirty="0">
                <a:solidFill>
                  <a:srgbClr val="FFFFFF"/>
                </a:solidFill>
                <a:latin typeface="Calibri"/>
                <a:cs typeface="Calibri"/>
              </a:rPr>
              <a:t>(12 Gün </a:t>
            </a:r>
            <a:r>
              <a:rPr sz="3300" b="1" spc="-20" dirty="0">
                <a:solidFill>
                  <a:srgbClr val="FFFFFF"/>
                </a:solidFill>
                <a:latin typeface="Calibri"/>
                <a:cs typeface="Calibri"/>
              </a:rPr>
              <a:t>İçin)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92230" y="3751566"/>
            <a:ext cx="270129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b="1" dirty="0">
                <a:solidFill>
                  <a:srgbClr val="FFFFFF"/>
                </a:solidFill>
                <a:latin typeface="Calibri"/>
                <a:cs typeface="Calibri"/>
              </a:rPr>
              <a:t>Alınan</a:t>
            </a:r>
            <a:r>
              <a:rPr sz="33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FFFF"/>
                </a:solidFill>
                <a:latin typeface="Calibri"/>
                <a:cs typeface="Calibri"/>
              </a:rPr>
              <a:t>Puan </a:t>
            </a:r>
            <a:r>
              <a:rPr sz="3300" b="1" spc="-25" dirty="0">
                <a:solidFill>
                  <a:srgbClr val="FFFFFF"/>
                </a:solidFill>
                <a:latin typeface="Calibri"/>
                <a:cs typeface="Calibri"/>
              </a:rPr>
              <a:t>(P)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8849" y="5152076"/>
            <a:ext cx="273494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14855" algn="l"/>
              </a:tabLst>
            </a:pPr>
            <a:r>
              <a:rPr sz="3300" dirty="0">
                <a:latin typeface="Calibri"/>
                <a:cs typeface="Calibri"/>
              </a:rPr>
              <a:t>12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İş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Günü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b="1" spc="-25" dirty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8565" y="5153719"/>
            <a:ext cx="109029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latin typeface="Calibri"/>
                <a:cs typeface="Calibri"/>
              </a:rPr>
              <a:t>P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dirty="0">
                <a:latin typeface="Cambria"/>
                <a:cs typeface="Cambria"/>
              </a:rPr>
              <a:t>&lt; </a:t>
            </a:r>
            <a:r>
              <a:rPr sz="3300" spc="-25" dirty="0">
                <a:latin typeface="Calibri"/>
                <a:cs typeface="Calibri"/>
              </a:rPr>
              <a:t>65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5740" y="6319475"/>
            <a:ext cx="3202940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14855" algn="l"/>
              </a:tabLst>
            </a:pPr>
            <a:r>
              <a:rPr sz="3300" dirty="0">
                <a:latin typeface="Calibri"/>
                <a:cs typeface="Calibri"/>
              </a:rPr>
              <a:t>12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İş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Günü</a:t>
            </a:r>
            <a:r>
              <a:rPr sz="3300" dirty="0">
                <a:latin typeface="Calibri"/>
                <a:cs typeface="Calibri"/>
              </a:rPr>
              <a:t>	</a:t>
            </a:r>
            <a:r>
              <a:rPr sz="3300" b="1" spc="-20" dirty="0">
                <a:solidFill>
                  <a:srgbClr val="00AF50"/>
                </a:solidFill>
                <a:latin typeface="Calibri"/>
                <a:cs typeface="Calibri"/>
              </a:rPr>
              <a:t>KABUL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8565" y="6321118"/>
            <a:ext cx="109029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latin typeface="Calibri"/>
                <a:cs typeface="Calibri"/>
              </a:rPr>
              <a:t>65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1485" dirty="0">
                <a:latin typeface="Cambria"/>
                <a:cs typeface="Cambria"/>
              </a:rPr>
              <a:t></a:t>
            </a:r>
            <a:r>
              <a:rPr sz="3300" spc="25" dirty="0">
                <a:latin typeface="Cambria"/>
                <a:cs typeface="Cambria"/>
              </a:rPr>
              <a:t> </a:t>
            </a:r>
            <a:r>
              <a:rPr sz="3300" spc="-50" dirty="0">
                <a:latin typeface="Calibri"/>
                <a:cs typeface="Calibri"/>
              </a:rPr>
              <a:t>P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386" y="1355837"/>
            <a:ext cx="9092565" cy="4605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Arial"/>
                <a:cs typeface="Arial"/>
              </a:rPr>
              <a:t>Staj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sürecinde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Dikkat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edilecek</a:t>
            </a:r>
            <a:r>
              <a:rPr sz="2200" b="1" spc="-1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hususlar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şu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şekilde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sıralanabilir;</a:t>
            </a:r>
            <a:endParaRPr sz="2200">
              <a:latin typeface="Arial"/>
              <a:cs typeface="Arial"/>
            </a:endParaRPr>
          </a:p>
          <a:p>
            <a:pPr marL="12700" marR="5080" indent="179705" algn="just">
              <a:lnSpc>
                <a:spcPct val="152800"/>
              </a:lnSpc>
              <a:spcBef>
                <a:spcPts val="1105"/>
              </a:spcBef>
              <a:buSzPct val="112820"/>
              <a:buChar char="•"/>
              <a:tabLst>
                <a:tab pos="192405" algn="l"/>
              </a:tabLst>
            </a:pP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434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komisyonuna</a:t>
            </a:r>
            <a:r>
              <a:rPr sz="1950" spc="44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yapılan</a:t>
            </a:r>
            <a:r>
              <a:rPr sz="1950" spc="434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ön</a:t>
            </a:r>
            <a:r>
              <a:rPr sz="1950" spc="43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başvuruda</a:t>
            </a:r>
            <a:r>
              <a:rPr sz="1950" spc="434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beyan</a:t>
            </a:r>
            <a:r>
              <a:rPr sz="1950" spc="44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edilen</a:t>
            </a:r>
            <a:r>
              <a:rPr sz="1950" spc="434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firma</a:t>
            </a:r>
            <a:r>
              <a:rPr sz="1950" spc="434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ile</a:t>
            </a:r>
            <a:r>
              <a:rPr sz="1950" spc="434" dirty="0">
                <a:latin typeface="Microsoft Sans Serif"/>
                <a:cs typeface="Microsoft Sans Serif"/>
              </a:rPr>
              <a:t>  </a:t>
            </a:r>
            <a:r>
              <a:rPr sz="1950" spc="-20" dirty="0">
                <a:latin typeface="Microsoft Sans Serif"/>
                <a:cs typeface="Microsoft Sans Serif"/>
              </a:rPr>
              <a:t>staj </a:t>
            </a:r>
            <a:r>
              <a:rPr sz="1950" dirty="0">
                <a:latin typeface="Microsoft Sans Serif"/>
                <a:cs typeface="Microsoft Sans Serif"/>
              </a:rPr>
              <a:t>sonrasında</a:t>
            </a:r>
            <a:r>
              <a:rPr sz="1950" spc="14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13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komisyonu</a:t>
            </a:r>
            <a:r>
              <a:rPr sz="1950" spc="14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üyesine</a:t>
            </a:r>
            <a:r>
              <a:rPr sz="1950" spc="13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teslim</a:t>
            </a:r>
            <a:r>
              <a:rPr sz="1950" spc="13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edilen</a:t>
            </a:r>
            <a:r>
              <a:rPr sz="1950" spc="14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13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evraklarında</a:t>
            </a:r>
            <a:r>
              <a:rPr sz="1950" spc="14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yer</a:t>
            </a:r>
            <a:r>
              <a:rPr sz="1950" spc="135" dirty="0">
                <a:latin typeface="Microsoft Sans Serif"/>
                <a:cs typeface="Microsoft Sans Serif"/>
              </a:rPr>
              <a:t>  </a:t>
            </a:r>
            <a:r>
              <a:rPr sz="1950" spc="-20" dirty="0">
                <a:latin typeface="Microsoft Sans Serif"/>
                <a:cs typeface="Microsoft Sans Serif"/>
              </a:rPr>
              <a:t>alan </a:t>
            </a:r>
            <a:r>
              <a:rPr sz="1950" dirty="0">
                <a:solidFill>
                  <a:srgbClr val="FF0000"/>
                </a:solidFill>
                <a:latin typeface="Microsoft Sans Serif"/>
                <a:cs typeface="Microsoft Sans Serif"/>
              </a:rPr>
              <a:t>firmanın</a:t>
            </a:r>
            <a:r>
              <a:rPr sz="1950" spc="1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FF0000"/>
                </a:solidFill>
                <a:latin typeface="Microsoft Sans Serif"/>
                <a:cs typeface="Microsoft Sans Serif"/>
              </a:rPr>
              <a:t>farklı</a:t>
            </a:r>
            <a:r>
              <a:rPr sz="1950" spc="1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95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olması</a:t>
            </a:r>
            <a:r>
              <a:rPr sz="1950" spc="-10" dirty="0">
                <a:latin typeface="Microsoft Sans Serif"/>
                <a:cs typeface="Microsoft Sans Serif"/>
              </a:rPr>
              <a:t>,</a:t>
            </a:r>
            <a:endParaRPr sz="1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50"/>
              </a:spcBef>
              <a:buFont typeface="Microsoft Sans Serif"/>
              <a:buChar char="•"/>
            </a:pPr>
            <a:endParaRPr sz="1950">
              <a:latin typeface="Microsoft Sans Serif"/>
              <a:cs typeface="Microsoft Sans Serif"/>
            </a:endParaRPr>
          </a:p>
          <a:p>
            <a:pPr marL="175260" indent="-162560" algn="just">
              <a:lnSpc>
                <a:spcPct val="100000"/>
              </a:lnSpc>
              <a:buChar char="•"/>
              <a:tabLst>
                <a:tab pos="175260" algn="l"/>
              </a:tabLst>
            </a:pP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6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süresinde</a:t>
            </a:r>
            <a:r>
              <a:rPr sz="1950" spc="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beyan</a:t>
            </a:r>
            <a:r>
              <a:rPr sz="1950" spc="7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edilen</a:t>
            </a:r>
            <a:r>
              <a:rPr sz="1950" spc="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tarihle</a:t>
            </a:r>
            <a:r>
              <a:rPr sz="1950" spc="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4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yapılan</a:t>
            </a:r>
            <a:r>
              <a:rPr sz="1950" spc="65" dirty="0"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FF0000"/>
                </a:solidFill>
                <a:latin typeface="Microsoft Sans Serif"/>
                <a:cs typeface="Microsoft Sans Serif"/>
              </a:rPr>
              <a:t>tarihin</a:t>
            </a:r>
            <a:r>
              <a:rPr sz="195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FF0000"/>
                </a:solidFill>
                <a:latin typeface="Microsoft Sans Serif"/>
                <a:cs typeface="Microsoft Sans Serif"/>
              </a:rPr>
              <a:t>farklı</a:t>
            </a:r>
            <a:r>
              <a:rPr sz="1950" spc="5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95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olması</a:t>
            </a:r>
            <a:r>
              <a:rPr sz="1950" spc="-10" dirty="0">
                <a:latin typeface="Microsoft Sans Serif"/>
                <a:cs typeface="Microsoft Sans Serif"/>
              </a:rPr>
              <a:t>,</a:t>
            </a:r>
            <a:endParaRPr sz="1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55"/>
              </a:spcBef>
              <a:buFont typeface="Microsoft Sans Serif"/>
              <a:buChar char="•"/>
            </a:pPr>
            <a:endParaRPr sz="1950">
              <a:latin typeface="Microsoft Sans Serif"/>
              <a:cs typeface="Microsoft Sans Serif"/>
            </a:endParaRPr>
          </a:p>
          <a:p>
            <a:pPr marL="175260" indent="-162560" algn="just">
              <a:lnSpc>
                <a:spcPct val="100000"/>
              </a:lnSpc>
              <a:buChar char="•"/>
              <a:tabLst>
                <a:tab pos="175260" algn="l"/>
              </a:tabLst>
            </a:pPr>
            <a:r>
              <a:rPr sz="1950" dirty="0">
                <a:latin typeface="Microsoft Sans Serif"/>
                <a:cs typeface="Microsoft Sans Serif"/>
              </a:rPr>
              <a:t>24</a:t>
            </a:r>
            <a:r>
              <a:rPr sz="1950" spc="1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iş</a:t>
            </a:r>
            <a:r>
              <a:rPr sz="1950" spc="3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gününden</a:t>
            </a:r>
            <a:r>
              <a:rPr sz="1950" spc="3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fazla</a:t>
            </a:r>
            <a:r>
              <a:rPr sz="1950" spc="3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35" dirty="0"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FF0000"/>
                </a:solidFill>
                <a:latin typeface="Microsoft Sans Serif"/>
                <a:cs typeface="Microsoft Sans Serif"/>
              </a:rPr>
              <a:t>Pazar</a:t>
            </a:r>
            <a:r>
              <a:rPr sz="1950" spc="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solidFill>
                  <a:srgbClr val="FF0000"/>
                </a:solidFill>
                <a:latin typeface="Microsoft Sans Serif"/>
                <a:cs typeface="Microsoft Sans Serif"/>
              </a:rPr>
              <a:t>günü</a:t>
            </a:r>
            <a:r>
              <a:rPr sz="195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2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yapmak,</a:t>
            </a:r>
            <a:endParaRPr sz="1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Font typeface="Microsoft Sans Serif"/>
              <a:buChar char="•"/>
            </a:pPr>
            <a:endParaRPr sz="1950">
              <a:latin typeface="Microsoft Sans Serif"/>
              <a:cs typeface="Microsoft Sans Serif"/>
            </a:endParaRPr>
          </a:p>
          <a:p>
            <a:pPr marL="12700" marR="425450" indent="162560">
              <a:lnSpc>
                <a:spcPct val="152800"/>
              </a:lnSpc>
              <a:spcBef>
                <a:spcPts val="5"/>
              </a:spcBef>
              <a:buChar char="•"/>
              <a:tabLst>
                <a:tab pos="175260" algn="l"/>
              </a:tabLst>
            </a:pPr>
            <a:r>
              <a:rPr sz="1950" dirty="0">
                <a:latin typeface="Microsoft Sans Serif"/>
                <a:cs typeface="Microsoft Sans Serif"/>
              </a:rPr>
              <a:t>Teslim</a:t>
            </a:r>
            <a:r>
              <a:rPr sz="1950" spc="23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edilecek</a:t>
            </a:r>
            <a:r>
              <a:rPr sz="1950" spc="20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olan</a:t>
            </a:r>
            <a:r>
              <a:rPr sz="1950" spc="229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22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evraklarında</a:t>
            </a:r>
            <a:r>
              <a:rPr sz="1950" spc="229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eksiklik</a:t>
            </a:r>
            <a:r>
              <a:rPr sz="1950" spc="22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bulunması</a:t>
            </a:r>
            <a:r>
              <a:rPr sz="1950" spc="2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(Cumartesi</a:t>
            </a:r>
            <a:r>
              <a:rPr sz="1950" spc="24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çalışır </a:t>
            </a:r>
            <a:r>
              <a:rPr sz="1950" dirty="0">
                <a:latin typeface="Microsoft Sans Serif"/>
                <a:cs typeface="Microsoft Sans Serif"/>
              </a:rPr>
              <a:t>belgesi,</a:t>
            </a:r>
            <a:r>
              <a:rPr sz="1950" spc="1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işyeri</a:t>
            </a:r>
            <a:r>
              <a:rPr sz="1950" spc="2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anketi,</a:t>
            </a:r>
            <a:r>
              <a:rPr sz="1950" spc="4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öğrenci</a:t>
            </a:r>
            <a:r>
              <a:rPr sz="1950" spc="3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anketi</a:t>
            </a:r>
            <a:r>
              <a:rPr sz="1950" spc="2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vb.),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27264" y="531876"/>
            <a:ext cx="1934210" cy="643255"/>
          </a:xfrm>
          <a:custGeom>
            <a:avLst/>
            <a:gdLst/>
            <a:ahLst/>
            <a:cxnLst/>
            <a:rect l="l" t="t" r="r" b="b"/>
            <a:pathLst>
              <a:path w="1934209" h="643255">
                <a:moveTo>
                  <a:pt x="0" y="32004"/>
                </a:moveTo>
                <a:lnTo>
                  <a:pt x="893064" y="0"/>
                </a:lnTo>
                <a:lnTo>
                  <a:pt x="1933956" y="643128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6047" y="318515"/>
            <a:ext cx="6132830" cy="94996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975"/>
              </a:spcBef>
            </a:pPr>
            <a:r>
              <a:rPr dirty="0">
                <a:solidFill>
                  <a:srgbClr val="FF0000"/>
                </a:solidFill>
              </a:rPr>
              <a:t>YAZ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STAJI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SÜRECİNDE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DİKKAT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EDİLECEK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HUSUSLAR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386" y="1355837"/>
            <a:ext cx="9091295" cy="152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Arial"/>
                <a:cs typeface="Arial"/>
              </a:rPr>
              <a:t>Staj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sürecinde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Dikkat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edilecek</a:t>
            </a:r>
            <a:r>
              <a:rPr sz="2200" b="1" spc="-1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hususlar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şu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şekilde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sıralanabilir;</a:t>
            </a:r>
            <a:endParaRPr sz="2200">
              <a:latin typeface="Arial"/>
              <a:cs typeface="Arial"/>
            </a:endParaRPr>
          </a:p>
          <a:p>
            <a:pPr marL="12700" marR="5080" indent="162560">
              <a:lnSpc>
                <a:spcPct val="152800"/>
              </a:lnSpc>
              <a:spcBef>
                <a:spcPts val="1980"/>
              </a:spcBef>
              <a:buChar char="•"/>
              <a:tabLst>
                <a:tab pos="175260" algn="l"/>
                <a:tab pos="1501140" algn="l"/>
                <a:tab pos="2572385" algn="l"/>
                <a:tab pos="3306445" algn="l"/>
                <a:tab pos="3957954" algn="l"/>
                <a:tab pos="5758180" algn="l"/>
                <a:tab pos="7543800" algn="l"/>
                <a:tab pos="8192134" algn="l"/>
              </a:tabLst>
            </a:pPr>
            <a:r>
              <a:rPr sz="1950" spc="-10" dirty="0">
                <a:latin typeface="Microsoft Sans Serif"/>
                <a:cs typeface="Microsoft Sans Serif"/>
              </a:rPr>
              <a:t>İnternette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mevcut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20" dirty="0">
                <a:latin typeface="Microsoft Sans Serif"/>
                <a:cs typeface="Microsoft Sans Serif"/>
              </a:rPr>
              <a:t>olan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20" dirty="0">
                <a:latin typeface="Microsoft Sans Serif"/>
                <a:cs typeface="Microsoft Sans Serif"/>
              </a:rPr>
              <a:t>staj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defterlerinden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yararlanılarak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20" dirty="0">
                <a:latin typeface="Microsoft Sans Serif"/>
                <a:cs typeface="Microsoft Sans Serif"/>
              </a:rPr>
              <a:t>staj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10" dirty="0">
                <a:latin typeface="Microsoft Sans Serif"/>
                <a:cs typeface="Microsoft Sans Serif"/>
              </a:rPr>
              <a:t>defterini doldurmak.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0635" y="3614477"/>
            <a:ext cx="2161540" cy="934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 marR="5080" indent="-13970">
              <a:lnSpc>
                <a:spcPct val="152800"/>
              </a:lnSpc>
              <a:spcBef>
                <a:spcPts val="95"/>
              </a:spcBef>
              <a:buClr>
                <a:srgbClr val="000000"/>
              </a:buClr>
              <a:buSzPct val="92307"/>
              <a:buFont typeface="Microsoft Sans Serif"/>
              <a:buChar char="•"/>
              <a:tabLst>
                <a:tab pos="26034" algn="l"/>
                <a:tab pos="111760" algn="l"/>
                <a:tab pos="927735" algn="l"/>
                <a:tab pos="1756410" algn="l"/>
              </a:tabLst>
            </a:pP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	Staj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yapılacak karşılaşacak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her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3131" y="3614370"/>
            <a:ext cx="6724015" cy="934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875">
              <a:lnSpc>
                <a:spcPct val="152800"/>
              </a:lnSpc>
              <a:spcBef>
                <a:spcPts val="95"/>
              </a:spcBef>
              <a:tabLst>
                <a:tab pos="824230" algn="l"/>
                <a:tab pos="979169" algn="l"/>
                <a:tab pos="2239010" algn="l"/>
                <a:tab pos="2768600" algn="l"/>
                <a:tab pos="3810635" algn="l"/>
                <a:tab pos="4206875" algn="l"/>
                <a:tab pos="5419725" algn="l"/>
                <a:tab pos="6429375" algn="l"/>
              </a:tabLst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yerin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öğrenci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tarafından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bulunması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dolayısıyla türlü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olumsuzluklar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öğrenciye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aittir.(Şantiyenin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işi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390" y="4522839"/>
            <a:ext cx="9090025" cy="934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2800"/>
              </a:lnSpc>
              <a:spcBef>
                <a:spcPts val="90"/>
              </a:spcBef>
              <a:tabLst>
                <a:tab pos="1624330" algn="l"/>
                <a:tab pos="2785745" algn="l"/>
                <a:tab pos="4173854" algn="l"/>
                <a:tab pos="4540885" algn="l"/>
                <a:tab pos="6135370" algn="l"/>
                <a:tab pos="8011159" algn="l"/>
              </a:tabLst>
            </a:pP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durdurması,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İstenilen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kapsamda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iş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yapmaması,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mühendislerin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	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ilgisizliği v.b.)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27264" y="531876"/>
            <a:ext cx="1934210" cy="643255"/>
          </a:xfrm>
          <a:custGeom>
            <a:avLst/>
            <a:gdLst/>
            <a:ahLst/>
            <a:cxnLst/>
            <a:rect l="l" t="t" r="r" b="b"/>
            <a:pathLst>
              <a:path w="1934209" h="643255">
                <a:moveTo>
                  <a:pt x="0" y="32004"/>
                </a:moveTo>
                <a:lnTo>
                  <a:pt x="893064" y="0"/>
                </a:lnTo>
                <a:lnTo>
                  <a:pt x="1933956" y="643128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6047" y="318515"/>
            <a:ext cx="6132830" cy="94996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975"/>
              </a:spcBef>
            </a:pPr>
            <a:r>
              <a:rPr dirty="0">
                <a:solidFill>
                  <a:srgbClr val="FF0000"/>
                </a:solidFill>
              </a:rPr>
              <a:t>YAZ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STAJI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SÜRECİNDE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DİKKAT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EDİLECEK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HUSUSLAR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ŞANTİYE</a:t>
            </a:r>
            <a:r>
              <a:rPr spc="-105" dirty="0"/>
              <a:t> </a:t>
            </a:r>
            <a:r>
              <a:rPr spc="-30" dirty="0"/>
              <a:t>STAJININ</a:t>
            </a:r>
            <a:r>
              <a:rPr spc="-75" dirty="0"/>
              <a:t> </a:t>
            </a:r>
            <a:r>
              <a:rPr spc="-10" dirty="0"/>
              <a:t>KONUSU</a:t>
            </a:r>
          </a:p>
          <a:p>
            <a:pPr marL="709295" marR="405130" indent="-280670">
              <a:lnSpc>
                <a:spcPct val="150400"/>
              </a:lnSpc>
              <a:spcBef>
                <a:spcPts val="560"/>
              </a:spcBef>
              <a:tabLst>
                <a:tab pos="1620520" algn="l"/>
                <a:tab pos="2374900" algn="l"/>
                <a:tab pos="3050540" algn="l"/>
                <a:tab pos="3300095" algn="l"/>
                <a:tab pos="4262120" algn="l"/>
                <a:tab pos="4396740" algn="l"/>
                <a:tab pos="5554345" algn="l"/>
                <a:tab pos="5678170" algn="l"/>
                <a:tab pos="6777355" algn="l"/>
                <a:tab pos="7158355" algn="l"/>
                <a:tab pos="8106409" algn="l"/>
              </a:tabLst>
            </a:pPr>
            <a:r>
              <a:rPr sz="2200" u="none" spc="-10" dirty="0">
                <a:solidFill>
                  <a:srgbClr val="000000"/>
                </a:solidFill>
                <a:latin typeface="Arial"/>
                <a:cs typeface="Arial"/>
              </a:rPr>
              <a:t>Şantiye</a:t>
            </a:r>
            <a:r>
              <a:rPr sz="2200" u="none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200" u="none" spc="-20" dirty="0">
                <a:solidFill>
                  <a:srgbClr val="000000"/>
                </a:solidFill>
                <a:latin typeface="Arial"/>
                <a:cs typeface="Arial"/>
              </a:rPr>
              <a:t>stajı</a:t>
            </a:r>
            <a:r>
              <a:rPr sz="2200" u="none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200" u="none" spc="-20" dirty="0">
                <a:solidFill>
                  <a:srgbClr val="000000"/>
                </a:solidFill>
                <a:latin typeface="Arial"/>
                <a:cs typeface="Arial"/>
              </a:rPr>
              <a:t>genel</a:t>
            </a:r>
            <a:r>
              <a:rPr sz="2200" u="none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200" u="none" spc="-10" dirty="0">
                <a:solidFill>
                  <a:srgbClr val="000000"/>
                </a:solidFill>
                <a:latin typeface="Arial"/>
                <a:cs typeface="Arial"/>
              </a:rPr>
              <a:t>olarak,</a:t>
            </a:r>
            <a:r>
              <a:rPr sz="2200" u="none" dirty="0">
                <a:solidFill>
                  <a:srgbClr val="000000"/>
                </a:solidFill>
                <a:latin typeface="Arial"/>
                <a:cs typeface="Arial"/>
              </a:rPr>
              <a:t>		</a:t>
            </a:r>
            <a:r>
              <a:rPr sz="2200" u="none" spc="-10" dirty="0">
                <a:solidFill>
                  <a:srgbClr val="000000"/>
                </a:solidFill>
                <a:latin typeface="Arial"/>
                <a:cs typeface="Arial"/>
              </a:rPr>
              <a:t>şantiye</a:t>
            </a:r>
            <a:r>
              <a:rPr sz="2200" u="none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200" u="none" spc="-10" dirty="0">
                <a:solidFill>
                  <a:srgbClr val="000000"/>
                </a:solidFill>
                <a:latin typeface="Arial"/>
                <a:cs typeface="Arial"/>
              </a:rPr>
              <a:t>çalışma</a:t>
            </a:r>
            <a:r>
              <a:rPr sz="2200" u="none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200" u="none" spc="-10" dirty="0">
                <a:solidFill>
                  <a:srgbClr val="000000"/>
                </a:solidFill>
                <a:latin typeface="Arial"/>
                <a:cs typeface="Arial"/>
              </a:rPr>
              <a:t>düzenini</a:t>
            </a:r>
            <a:r>
              <a:rPr sz="2200" u="none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200" u="none" spc="-25" dirty="0">
                <a:solidFill>
                  <a:srgbClr val="000000"/>
                </a:solidFill>
                <a:latin typeface="Arial"/>
                <a:cs typeface="Arial"/>
              </a:rPr>
              <a:t>ve </a:t>
            </a:r>
            <a:r>
              <a:rPr sz="2200" u="none" dirty="0">
                <a:solidFill>
                  <a:srgbClr val="000000"/>
                </a:solidFill>
                <a:latin typeface="Arial"/>
                <a:cs typeface="Arial"/>
              </a:rPr>
              <a:t>proje</a:t>
            </a:r>
            <a:r>
              <a:rPr sz="2200" u="none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u="none" spc="-10" dirty="0">
                <a:solidFill>
                  <a:srgbClr val="000000"/>
                </a:solidFill>
                <a:latin typeface="Arial"/>
                <a:cs typeface="Arial"/>
              </a:rPr>
              <a:t>aplikasyon</a:t>
            </a:r>
            <a:r>
              <a:rPr sz="2200" u="none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200" u="none" spc="-10" dirty="0">
                <a:solidFill>
                  <a:srgbClr val="000000"/>
                </a:solidFill>
                <a:latin typeface="Arial"/>
                <a:cs typeface="Arial"/>
              </a:rPr>
              <a:t>işlerinin</a:t>
            </a:r>
            <a:r>
              <a:rPr sz="2200" u="none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200" u="none" spc="-10" dirty="0">
                <a:solidFill>
                  <a:srgbClr val="000000"/>
                </a:solidFill>
                <a:latin typeface="Arial"/>
                <a:cs typeface="Arial"/>
              </a:rPr>
              <a:t>yapılması</a:t>
            </a:r>
            <a:r>
              <a:rPr sz="2200" u="none" dirty="0">
                <a:solidFill>
                  <a:srgbClr val="000000"/>
                </a:solidFill>
                <a:latin typeface="Arial"/>
                <a:cs typeface="Arial"/>
              </a:rPr>
              <a:t>		</a:t>
            </a:r>
            <a:r>
              <a:rPr sz="2200" u="none" spc="-10" dirty="0">
                <a:solidFill>
                  <a:srgbClr val="000000"/>
                </a:solidFill>
                <a:latin typeface="Arial"/>
                <a:cs typeface="Arial"/>
              </a:rPr>
              <a:t>konularını</a:t>
            </a:r>
            <a:r>
              <a:rPr sz="2200" u="none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200" u="none" spc="-10" dirty="0">
                <a:solidFill>
                  <a:srgbClr val="000000"/>
                </a:solidFill>
                <a:latin typeface="Arial"/>
                <a:cs typeface="Arial"/>
              </a:rPr>
              <a:t>kapsar.</a:t>
            </a:r>
            <a:endParaRPr sz="2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470"/>
              </a:spcBef>
            </a:pPr>
            <a:endParaRPr sz="2200">
              <a:latin typeface="Arial"/>
              <a:cs typeface="Arial"/>
            </a:endParaRPr>
          </a:p>
          <a:p>
            <a:pPr marL="26670">
              <a:lnSpc>
                <a:spcPct val="100000"/>
              </a:lnSpc>
              <a:spcBef>
                <a:spcPts val="5"/>
              </a:spcBef>
            </a:pP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Ana</a:t>
            </a:r>
            <a:r>
              <a:rPr sz="2200" b="0" u="none" spc="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başlıklar</a:t>
            </a:r>
            <a:r>
              <a:rPr sz="2200" b="0" u="none" spc="6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halinde;</a:t>
            </a:r>
            <a:endParaRPr sz="2200">
              <a:latin typeface="Microsoft Sans Serif"/>
              <a:cs typeface="Microsoft Sans Serif"/>
            </a:endParaRPr>
          </a:p>
          <a:p>
            <a:pPr marL="405130" indent="-378460">
              <a:lnSpc>
                <a:spcPct val="100000"/>
              </a:lnSpc>
              <a:spcBef>
                <a:spcPts val="1440"/>
              </a:spcBef>
              <a:buChar char="•"/>
              <a:tabLst>
                <a:tab pos="405130" algn="l"/>
                <a:tab pos="2564130" algn="l"/>
                <a:tab pos="4047490" algn="l"/>
              </a:tabLst>
            </a:pP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şantiye</a:t>
            </a:r>
            <a:r>
              <a:rPr sz="2200" b="0" u="none" spc="-9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çalışma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şartlarının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hazırlanması</a:t>
            </a:r>
            <a:endParaRPr sz="2200">
              <a:latin typeface="Microsoft Sans Serif"/>
              <a:cs typeface="Microsoft Sans Serif"/>
            </a:endParaRPr>
          </a:p>
          <a:p>
            <a:pPr marL="405130" indent="-378460">
              <a:lnSpc>
                <a:spcPct val="100000"/>
              </a:lnSpc>
              <a:spcBef>
                <a:spcPts val="1435"/>
              </a:spcBef>
              <a:buChar char="•"/>
              <a:tabLst>
                <a:tab pos="405130" algn="l"/>
                <a:tab pos="850900" algn="l"/>
                <a:tab pos="2073275" algn="l"/>
              </a:tabLst>
            </a:pPr>
            <a:r>
              <a:rPr sz="2200" b="0" u="none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iş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yönetim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organizasyonunun</a:t>
            </a:r>
            <a:r>
              <a:rPr sz="2200" b="0" u="none" spc="-6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belirlenmesi</a:t>
            </a:r>
            <a:endParaRPr sz="2200">
              <a:latin typeface="Microsoft Sans Serif"/>
              <a:cs typeface="Microsoft Sans Serif"/>
            </a:endParaRPr>
          </a:p>
          <a:p>
            <a:pPr marL="404495" marR="5080" indent="-378460">
              <a:lnSpc>
                <a:spcPct val="150400"/>
              </a:lnSpc>
              <a:spcBef>
                <a:spcPts val="110"/>
              </a:spcBef>
              <a:buChar char="•"/>
              <a:tabLst>
                <a:tab pos="404495" algn="l"/>
                <a:tab pos="1296035" algn="l"/>
                <a:tab pos="1767839" algn="l"/>
                <a:tab pos="2776220" algn="l"/>
                <a:tab pos="3385185" algn="l"/>
                <a:tab pos="3441700" algn="l"/>
                <a:tab pos="4476750" algn="l"/>
                <a:tab pos="5976620" algn="l"/>
                <a:tab pos="6433820" algn="l"/>
                <a:tab pos="7277734" algn="l"/>
                <a:tab pos="7636509" algn="l"/>
              </a:tabLst>
            </a:pP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imalat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45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ve	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uygulamaya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	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yönelik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ihtiyaçların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(iş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gücü,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iş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makinesi, inşaat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malzemesi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vb.)</a:t>
            </a:r>
            <a:r>
              <a:rPr sz="22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	</a:t>
            </a:r>
            <a:r>
              <a:rPr sz="22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tespiti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7148" y="2018815"/>
            <a:ext cx="9098915" cy="3809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1160" indent="-378460">
              <a:lnSpc>
                <a:spcPct val="100000"/>
              </a:lnSpc>
              <a:spcBef>
                <a:spcPts val="105"/>
              </a:spcBef>
              <a:buChar char="•"/>
              <a:tabLst>
                <a:tab pos="391160" algn="l"/>
              </a:tabLst>
            </a:pPr>
            <a:r>
              <a:rPr sz="2200" dirty="0">
                <a:latin typeface="Microsoft Sans Serif"/>
                <a:cs typeface="Microsoft Sans Serif"/>
              </a:rPr>
              <a:t>Farklı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öğrencilerin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tamamen</a:t>
            </a:r>
            <a:r>
              <a:rPr sz="2200" spc="-6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aynı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şekilde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defterini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0"/>
              </a:spcBef>
              <a:buFont typeface="Microsoft Sans Serif"/>
              <a:buChar char="•"/>
            </a:pPr>
            <a:endParaRPr sz="2200">
              <a:latin typeface="Microsoft Sans Serif"/>
              <a:cs typeface="Microsoft Sans Serif"/>
            </a:endParaRPr>
          </a:p>
          <a:p>
            <a:pPr marL="39052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Microsoft Sans Serif"/>
                <a:cs typeface="Microsoft Sans Serif"/>
              </a:rPr>
              <a:t>doldurması,</a:t>
            </a:r>
            <a:r>
              <a:rPr sz="2200" spc="-60" dirty="0">
                <a:latin typeface="Microsoft Sans Serif"/>
                <a:cs typeface="Microsoft Sans Serif"/>
              </a:rPr>
              <a:t> </a:t>
            </a:r>
            <a:r>
              <a:rPr sz="2200" b="1" spc="-10" dirty="0">
                <a:latin typeface="Arial"/>
                <a:cs typeface="Arial"/>
              </a:rPr>
              <a:t>(Benzerlik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kontrolleri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yapılacaktır.)</a:t>
            </a:r>
            <a:endParaRPr sz="2200">
              <a:latin typeface="Arial"/>
              <a:cs typeface="Arial"/>
            </a:endParaRPr>
          </a:p>
          <a:p>
            <a:pPr marL="390525" marR="5080" indent="-378460">
              <a:lnSpc>
                <a:spcPts val="5290"/>
              </a:lnSpc>
              <a:spcBef>
                <a:spcPts val="355"/>
              </a:spcBef>
              <a:buChar char="•"/>
              <a:tabLst>
                <a:tab pos="390525" algn="l"/>
              </a:tabLst>
            </a:pPr>
            <a:r>
              <a:rPr sz="2200" dirty="0">
                <a:latin typeface="Microsoft Sans Serif"/>
                <a:cs typeface="Microsoft Sans Serif"/>
              </a:rPr>
              <a:t>Hergün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için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bir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tam</a:t>
            </a:r>
            <a:r>
              <a:rPr sz="2200" spc="-5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sayfa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teknik</a:t>
            </a:r>
            <a:r>
              <a:rPr sz="2200" spc="-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bilgi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bir</a:t>
            </a:r>
            <a:r>
              <a:rPr sz="2200" spc="-5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resmin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(öğrencininde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içinde </a:t>
            </a:r>
            <a:r>
              <a:rPr sz="2200" dirty="0">
                <a:latin typeface="Microsoft Sans Serif"/>
                <a:cs typeface="Microsoft Sans Serif"/>
              </a:rPr>
              <a:t>olacağı)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olmaması,</a:t>
            </a:r>
            <a:endParaRPr sz="2200">
              <a:latin typeface="Microsoft Sans Serif"/>
              <a:cs typeface="Microsoft Sans Serif"/>
            </a:endParaRPr>
          </a:p>
          <a:p>
            <a:pPr marL="390525" marR="1306195" indent="-378460">
              <a:lnSpc>
                <a:spcPct val="200900"/>
              </a:lnSpc>
              <a:spcBef>
                <a:spcPts val="305"/>
              </a:spcBef>
              <a:buChar char="•"/>
              <a:tabLst>
                <a:tab pos="390525" algn="l"/>
              </a:tabLst>
            </a:pP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-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defterinde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her</a:t>
            </a:r>
            <a:r>
              <a:rPr sz="2200" spc="-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bir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sayfasında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ilgili</a:t>
            </a:r>
            <a:r>
              <a:rPr sz="2200" spc="-2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mühendisin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imzasının olmaması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27264" y="531876"/>
            <a:ext cx="1934210" cy="643255"/>
          </a:xfrm>
          <a:custGeom>
            <a:avLst/>
            <a:gdLst/>
            <a:ahLst/>
            <a:cxnLst/>
            <a:rect l="l" t="t" r="r" b="b"/>
            <a:pathLst>
              <a:path w="1934209" h="643255">
                <a:moveTo>
                  <a:pt x="0" y="32004"/>
                </a:moveTo>
                <a:lnTo>
                  <a:pt x="893064" y="0"/>
                </a:lnTo>
                <a:lnTo>
                  <a:pt x="1933956" y="643128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6047" y="318515"/>
            <a:ext cx="6132830" cy="94996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975"/>
              </a:spcBef>
            </a:pPr>
            <a:r>
              <a:rPr dirty="0">
                <a:solidFill>
                  <a:srgbClr val="FF0000"/>
                </a:solidFill>
              </a:rPr>
              <a:t>YAZ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STAJI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SÜRECİNDE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DİKKAT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EDİLECEK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HUSUSLAR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7148" y="2250488"/>
            <a:ext cx="7914640" cy="2716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1160" indent="-378460">
              <a:lnSpc>
                <a:spcPct val="100000"/>
              </a:lnSpc>
              <a:spcBef>
                <a:spcPts val="105"/>
              </a:spcBef>
              <a:buChar char="•"/>
              <a:tabLst>
                <a:tab pos="391160" algn="l"/>
              </a:tabLst>
            </a:pP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seferberliği kapsamında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kamu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kurumlarında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20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gün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staj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390525" marR="5080">
              <a:lnSpc>
                <a:spcPct val="200700"/>
              </a:lnSpc>
            </a:pPr>
            <a:r>
              <a:rPr sz="2200" dirty="0">
                <a:latin typeface="Microsoft Sans Serif"/>
                <a:cs typeface="Microsoft Sans Serif"/>
              </a:rPr>
              <a:t>yapılmaktadır.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Bu</a:t>
            </a:r>
            <a:r>
              <a:rPr sz="2200" spc="-7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sebeple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seferberliği kapsamında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staj </a:t>
            </a:r>
            <a:r>
              <a:rPr sz="2200" dirty="0">
                <a:latin typeface="Microsoft Sans Serif"/>
                <a:cs typeface="Microsoft Sans Serif"/>
              </a:rPr>
              <a:t>yapan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öğrenciler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staj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defterlerini 24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gün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olarak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hazırlamalı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spc="-25" dirty="0">
                <a:latin typeface="Microsoft Sans Serif"/>
                <a:cs typeface="Microsoft Sans Serif"/>
              </a:rPr>
              <a:t>ve </a:t>
            </a:r>
            <a:r>
              <a:rPr sz="2200" dirty="0">
                <a:latin typeface="Microsoft Sans Serif"/>
                <a:cs typeface="Microsoft Sans Serif"/>
              </a:rPr>
              <a:t>imzalatmaları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gerekmektedir.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27264" y="531876"/>
            <a:ext cx="1934210" cy="643255"/>
          </a:xfrm>
          <a:custGeom>
            <a:avLst/>
            <a:gdLst/>
            <a:ahLst/>
            <a:cxnLst/>
            <a:rect l="l" t="t" r="r" b="b"/>
            <a:pathLst>
              <a:path w="1934209" h="643255">
                <a:moveTo>
                  <a:pt x="0" y="32004"/>
                </a:moveTo>
                <a:lnTo>
                  <a:pt x="893064" y="0"/>
                </a:lnTo>
                <a:lnTo>
                  <a:pt x="1933956" y="643128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9200" y="368808"/>
            <a:ext cx="6430010" cy="7912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90805" rIns="0" bIns="0" rtlCol="0">
            <a:spAutoFit/>
          </a:bodyPr>
          <a:lstStyle/>
          <a:p>
            <a:pPr marL="1674495" marR="443865" indent="-1251585">
              <a:lnSpc>
                <a:spcPct val="100499"/>
              </a:lnSpc>
              <a:spcBef>
                <a:spcPts val="715"/>
              </a:spcBef>
            </a:pPr>
            <a:r>
              <a:rPr dirty="0">
                <a:solidFill>
                  <a:srgbClr val="FF0000"/>
                </a:solidFill>
              </a:rPr>
              <a:t>STAJ</a:t>
            </a:r>
            <a:r>
              <a:rPr spc="-114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SEFERBERLİĞİ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KAPSAMINDA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STAJ</a:t>
            </a:r>
            <a:r>
              <a:rPr spc="-10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YAPACAK </a:t>
            </a:r>
            <a:r>
              <a:rPr dirty="0">
                <a:solidFill>
                  <a:srgbClr val="FF0000"/>
                </a:solidFill>
              </a:rPr>
              <a:t>ÖĞRENCİLERİN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DİKKATİNE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7264" y="531876"/>
            <a:ext cx="1934210" cy="643255"/>
          </a:xfrm>
          <a:custGeom>
            <a:avLst/>
            <a:gdLst/>
            <a:ahLst/>
            <a:cxnLst/>
            <a:rect l="l" t="t" r="r" b="b"/>
            <a:pathLst>
              <a:path w="1934209" h="643255">
                <a:moveTo>
                  <a:pt x="0" y="32004"/>
                </a:moveTo>
                <a:lnTo>
                  <a:pt x="893064" y="0"/>
                </a:lnTo>
                <a:lnTo>
                  <a:pt x="1933956" y="643128"/>
                </a:lnTo>
              </a:path>
            </a:pathLst>
          </a:custGeom>
          <a:ln w="28956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368808"/>
            <a:ext cx="6430010" cy="79121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90805" rIns="0" bIns="0" rtlCol="0">
            <a:spAutoFit/>
          </a:bodyPr>
          <a:lstStyle/>
          <a:p>
            <a:pPr marL="1674495" marR="970915" indent="-1251585">
              <a:lnSpc>
                <a:spcPct val="100499"/>
              </a:lnSpc>
              <a:spcBef>
                <a:spcPts val="715"/>
              </a:spcBef>
            </a:pPr>
            <a:r>
              <a:rPr dirty="0">
                <a:solidFill>
                  <a:srgbClr val="FF0000"/>
                </a:solidFill>
              </a:rPr>
              <a:t>MEZUN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DURUMUNDA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OLUP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STAJ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YAPACAK </a:t>
            </a:r>
            <a:r>
              <a:rPr dirty="0">
                <a:solidFill>
                  <a:srgbClr val="FF0000"/>
                </a:solidFill>
              </a:rPr>
              <a:t>ÖĞRENCİLERİN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DİKKATİNE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0979" y="1459463"/>
            <a:ext cx="8630920" cy="45599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94310" algn="just">
              <a:lnSpc>
                <a:spcPct val="101800"/>
              </a:lnSpc>
              <a:spcBef>
                <a:spcPts val="85"/>
              </a:spcBef>
              <a:buClr>
                <a:srgbClr val="000000"/>
              </a:buClr>
              <a:buFont typeface="Microsoft Sans Serif"/>
              <a:buChar char="•"/>
              <a:tabLst>
                <a:tab pos="207010" algn="l"/>
              </a:tabLst>
            </a:pPr>
            <a:r>
              <a:rPr sz="1950" b="1" u="sng" dirty="0">
                <a:solidFill>
                  <a:srgbClr val="F74615"/>
                </a:solidFill>
                <a:uFill>
                  <a:solidFill>
                    <a:srgbClr val="F74615"/>
                  </a:solidFill>
                </a:uFill>
                <a:latin typeface="Arial"/>
                <a:cs typeface="Arial"/>
              </a:rPr>
              <a:t>Tanım</a:t>
            </a:r>
            <a:r>
              <a:rPr sz="1950" dirty="0">
                <a:latin typeface="Microsoft Sans Serif"/>
                <a:cs typeface="Microsoft Sans Serif"/>
              </a:rPr>
              <a:t>:</a:t>
            </a:r>
            <a:r>
              <a:rPr sz="1950" spc="8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8</a:t>
            </a:r>
            <a:r>
              <a:rPr sz="1950" spc="7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yarıyıllık</a:t>
            </a:r>
            <a:r>
              <a:rPr sz="1950" spc="8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öğrenimini</a:t>
            </a:r>
            <a:r>
              <a:rPr sz="1950" spc="8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tamamlamış,</a:t>
            </a:r>
            <a:r>
              <a:rPr sz="1950" spc="80" dirty="0">
                <a:latin typeface="Microsoft Sans Serif"/>
                <a:cs typeface="Microsoft Sans Serif"/>
              </a:rPr>
              <a:t>  </a:t>
            </a:r>
            <a:r>
              <a:rPr sz="1950" u="sng" dirty="0">
                <a:solidFill>
                  <a:srgbClr val="FF0000"/>
                </a:solidFill>
                <a:uFill>
                  <a:solidFill>
                    <a:srgbClr val="F74615"/>
                  </a:solidFill>
                </a:uFill>
                <a:latin typeface="Microsoft Sans Serif"/>
                <a:cs typeface="Microsoft Sans Serif"/>
              </a:rPr>
              <a:t>staj</a:t>
            </a:r>
            <a:r>
              <a:rPr sz="1950" u="sng" spc="80" dirty="0">
                <a:solidFill>
                  <a:srgbClr val="FF0000"/>
                </a:solidFill>
                <a:uFill>
                  <a:solidFill>
                    <a:srgbClr val="F74615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1950" u="sng" dirty="0">
                <a:solidFill>
                  <a:srgbClr val="FF0000"/>
                </a:solidFill>
                <a:uFill>
                  <a:solidFill>
                    <a:srgbClr val="F74615"/>
                  </a:solidFill>
                </a:uFill>
                <a:latin typeface="Microsoft Sans Serif"/>
                <a:cs typeface="Microsoft Sans Serif"/>
              </a:rPr>
              <a:t>haricinde</a:t>
            </a:r>
            <a:r>
              <a:rPr sz="1950" u="sng" spc="80" dirty="0">
                <a:solidFill>
                  <a:srgbClr val="FF0000"/>
                </a:solidFill>
                <a:uFill>
                  <a:solidFill>
                    <a:srgbClr val="F74615"/>
                  </a:solidFill>
                </a:uFill>
                <a:latin typeface="Microsoft Sans Serif"/>
                <a:cs typeface="Microsoft Sans Serif"/>
              </a:rPr>
              <a:t>  </a:t>
            </a:r>
            <a:r>
              <a:rPr sz="1950" b="1" dirty="0">
                <a:latin typeface="Arial"/>
                <a:cs typeface="Arial"/>
              </a:rPr>
              <a:t>herhangi</a:t>
            </a:r>
            <a:r>
              <a:rPr sz="1950" b="1" spc="60" dirty="0">
                <a:latin typeface="Arial"/>
                <a:cs typeface="Arial"/>
              </a:rPr>
              <a:t>  </a:t>
            </a:r>
            <a:r>
              <a:rPr sz="1950" b="1" spc="-25" dirty="0">
                <a:latin typeface="Arial"/>
                <a:cs typeface="Arial"/>
              </a:rPr>
              <a:t>bir </a:t>
            </a:r>
            <a:r>
              <a:rPr sz="1950" dirty="0">
                <a:latin typeface="Microsoft Sans Serif"/>
                <a:cs typeface="Microsoft Sans Serif"/>
              </a:rPr>
              <a:t>eksik</a:t>
            </a:r>
            <a:r>
              <a:rPr sz="1950" spc="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dersi</a:t>
            </a:r>
            <a:r>
              <a:rPr sz="1950" spc="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bulunmayan</a:t>
            </a:r>
            <a:r>
              <a:rPr sz="1950" spc="1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öğrenci,</a:t>
            </a:r>
            <a:r>
              <a:rPr sz="1950" spc="10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staj</a:t>
            </a:r>
            <a:r>
              <a:rPr sz="1950" spc="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komisyonunca</a:t>
            </a:r>
            <a:r>
              <a:rPr sz="1950" spc="185" dirty="0">
                <a:latin typeface="Microsoft Sans Serif"/>
                <a:cs typeface="Microsoft Sans Serif"/>
              </a:rPr>
              <a:t>   </a:t>
            </a:r>
            <a:r>
              <a:rPr sz="1950" b="1" dirty="0">
                <a:latin typeface="Arial"/>
                <a:cs typeface="Arial"/>
              </a:rPr>
              <a:t>mezun</a:t>
            </a:r>
            <a:r>
              <a:rPr sz="1950" b="1" spc="-15" dirty="0">
                <a:latin typeface="Arial"/>
                <a:cs typeface="Arial"/>
              </a:rPr>
              <a:t>  </a:t>
            </a:r>
            <a:r>
              <a:rPr sz="1950" b="1" spc="-10" dirty="0">
                <a:latin typeface="Arial"/>
                <a:cs typeface="Arial"/>
              </a:rPr>
              <a:t>durumunda </a:t>
            </a:r>
            <a:r>
              <a:rPr sz="1950" b="1" dirty="0">
                <a:latin typeface="Arial"/>
                <a:cs typeface="Arial"/>
              </a:rPr>
              <a:t>olan</a:t>
            </a:r>
            <a:r>
              <a:rPr sz="1950" b="1" spc="6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öğrenci</a:t>
            </a:r>
            <a:r>
              <a:rPr sz="1950" b="1" spc="70" dirty="0">
                <a:latin typeface="Arial"/>
                <a:cs typeface="Arial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olarak</a:t>
            </a:r>
            <a:r>
              <a:rPr sz="1950" spc="8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tanımlanmaktadır.</a:t>
            </a:r>
            <a:endParaRPr sz="1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15"/>
              </a:spcBef>
              <a:buFont typeface="Microsoft Sans Serif"/>
              <a:buChar char="•"/>
            </a:pPr>
            <a:endParaRPr sz="1950">
              <a:latin typeface="Microsoft Sans Serif"/>
              <a:cs typeface="Microsoft Sans Serif"/>
            </a:endParaRPr>
          </a:p>
          <a:p>
            <a:pPr marL="12700" marR="6350" indent="194310" algn="just">
              <a:lnSpc>
                <a:spcPct val="101600"/>
              </a:lnSpc>
              <a:buFont typeface="Microsoft Sans Serif"/>
              <a:buChar char="•"/>
              <a:tabLst>
                <a:tab pos="207010" algn="l"/>
              </a:tabLst>
            </a:pPr>
            <a:r>
              <a:rPr sz="1950" b="1" dirty="0">
                <a:latin typeface="Arial"/>
                <a:cs typeface="Arial"/>
              </a:rPr>
              <a:t>Mezun</a:t>
            </a:r>
            <a:r>
              <a:rPr sz="1950" b="1" spc="145" dirty="0">
                <a:latin typeface="Arial"/>
                <a:cs typeface="Arial"/>
              </a:rPr>
              <a:t>  </a:t>
            </a:r>
            <a:r>
              <a:rPr sz="1950" b="1" dirty="0">
                <a:latin typeface="Arial"/>
                <a:cs typeface="Arial"/>
              </a:rPr>
              <a:t>durumunda</a:t>
            </a:r>
            <a:r>
              <a:rPr sz="1950" b="1" spc="145" dirty="0">
                <a:latin typeface="Arial"/>
                <a:cs typeface="Arial"/>
              </a:rPr>
              <a:t>  </a:t>
            </a:r>
            <a:r>
              <a:rPr sz="1950" b="1" dirty="0">
                <a:latin typeface="Arial"/>
                <a:cs typeface="Arial"/>
              </a:rPr>
              <a:t>olan</a:t>
            </a:r>
            <a:r>
              <a:rPr sz="1950" b="1" spc="150" dirty="0">
                <a:latin typeface="Arial"/>
                <a:cs typeface="Arial"/>
              </a:rPr>
              <a:t>  </a:t>
            </a:r>
            <a:r>
              <a:rPr sz="1950" b="1" dirty="0">
                <a:latin typeface="Arial"/>
                <a:cs typeface="Arial"/>
              </a:rPr>
              <a:t>öğrenciler</a:t>
            </a:r>
            <a:r>
              <a:rPr sz="1950" dirty="0">
                <a:latin typeface="Microsoft Sans Serif"/>
                <a:cs typeface="Microsoft Sans Serif"/>
              </a:rPr>
              <a:t>,</a:t>
            </a:r>
            <a:r>
              <a:rPr sz="1950" spc="17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öğrenim</a:t>
            </a:r>
            <a:r>
              <a:rPr sz="1950" spc="170" dirty="0">
                <a:latin typeface="Microsoft Sans Serif"/>
                <a:cs typeface="Microsoft Sans Serif"/>
              </a:rPr>
              <a:t>  </a:t>
            </a:r>
            <a:r>
              <a:rPr sz="1950" spc="50" dirty="0">
                <a:latin typeface="Microsoft Sans Serif"/>
                <a:cs typeface="Microsoft Sans Serif"/>
              </a:rPr>
              <a:t>yılı</a:t>
            </a:r>
            <a:r>
              <a:rPr sz="1950" spc="165" dirty="0">
                <a:latin typeface="Microsoft Sans Serif"/>
                <a:cs typeface="Microsoft Sans Serif"/>
              </a:rPr>
              <a:t>  </a:t>
            </a:r>
            <a:r>
              <a:rPr sz="1950" dirty="0">
                <a:latin typeface="Microsoft Sans Serif"/>
                <a:cs typeface="Microsoft Sans Serif"/>
              </a:rPr>
              <a:t>içerisinde</a:t>
            </a:r>
            <a:r>
              <a:rPr sz="1950" spc="180" dirty="0">
                <a:latin typeface="Microsoft Sans Serif"/>
                <a:cs typeface="Microsoft Sans Serif"/>
              </a:rPr>
              <a:t>  </a:t>
            </a:r>
            <a:r>
              <a:rPr sz="1950" spc="-10" dirty="0">
                <a:latin typeface="Microsoft Sans Serif"/>
                <a:cs typeface="Microsoft Sans Serif"/>
              </a:rPr>
              <a:t>stajlarını yapabilirler.</a:t>
            </a:r>
            <a:endParaRPr sz="1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950">
              <a:latin typeface="Microsoft Sans Serif"/>
              <a:cs typeface="Microsoft Sans Serif"/>
            </a:endParaRPr>
          </a:p>
          <a:p>
            <a:pPr marL="33655" marR="29845" algn="ctr">
              <a:lnSpc>
                <a:spcPct val="152800"/>
              </a:lnSpc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Bu</a:t>
            </a:r>
            <a:r>
              <a:rPr sz="1950" b="1" spc="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öğrenciler</a:t>
            </a:r>
            <a:r>
              <a:rPr sz="1950" b="1" spc="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için</a:t>
            </a:r>
            <a:r>
              <a:rPr sz="195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Ekim</a:t>
            </a:r>
            <a:r>
              <a:rPr sz="195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ayı</a:t>
            </a:r>
            <a:r>
              <a:rPr sz="1950" b="1" spc="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haricinde</a:t>
            </a:r>
            <a:r>
              <a:rPr sz="1950" b="1" spc="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sadece</a:t>
            </a:r>
            <a:r>
              <a:rPr sz="1950" b="1" spc="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özel</a:t>
            </a:r>
            <a:r>
              <a:rPr sz="195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olarak</a:t>
            </a:r>
            <a:r>
              <a:rPr sz="1950" b="1" spc="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Haziran</a:t>
            </a:r>
            <a:r>
              <a:rPr sz="195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ayında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ve</a:t>
            </a:r>
            <a:r>
              <a:rPr sz="1950" b="1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YÜZ</a:t>
            </a:r>
            <a:r>
              <a:rPr sz="1950" b="1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YÜZE</a:t>
            </a:r>
            <a:r>
              <a:rPr sz="1950" b="1" spc="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yapılacaktır.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1950">
              <a:latin typeface="Arial"/>
              <a:cs typeface="Arial"/>
            </a:endParaRPr>
          </a:p>
          <a:p>
            <a:pPr marL="19685" marR="17145" algn="ctr">
              <a:lnSpc>
                <a:spcPct val="152800"/>
              </a:lnSpc>
              <a:spcBef>
                <a:spcPts val="5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Stajları</a:t>
            </a:r>
            <a:r>
              <a:rPr sz="1950" b="1" spc="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ekim</a:t>
            </a:r>
            <a:r>
              <a:rPr sz="195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ayındaki</a:t>
            </a:r>
            <a:r>
              <a:rPr sz="1950" b="1" spc="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mülakatta</a:t>
            </a:r>
            <a:r>
              <a:rPr sz="1950" b="1" spc="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tamamen</a:t>
            </a:r>
            <a:r>
              <a:rPr sz="1950" b="1" spc="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veya</a:t>
            </a:r>
            <a:r>
              <a:rPr sz="1950" b="1" spc="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kısmen</a:t>
            </a:r>
            <a:r>
              <a:rPr sz="195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kabul</a:t>
            </a:r>
            <a:r>
              <a:rPr sz="1950" b="1" spc="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edilmeyen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öğrenciler</a:t>
            </a:r>
            <a:r>
              <a:rPr sz="1950" b="1" spc="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içinde</a:t>
            </a:r>
            <a:r>
              <a:rPr sz="1950" b="1" spc="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bir</a:t>
            </a:r>
            <a:r>
              <a:rPr sz="195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sonraki</a:t>
            </a:r>
            <a:r>
              <a:rPr sz="195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teslim</a:t>
            </a:r>
            <a:r>
              <a:rPr sz="195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tarihi</a:t>
            </a:r>
            <a:r>
              <a:rPr sz="1950" b="1" spc="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Haziran</a:t>
            </a:r>
            <a:r>
              <a:rPr sz="1950" b="1" spc="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ayı</a:t>
            </a:r>
            <a:r>
              <a:rPr sz="1950" b="1" spc="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BF0000"/>
                </a:solidFill>
                <a:latin typeface="Arial"/>
                <a:cs typeface="Arial"/>
              </a:rPr>
              <a:t>olacaktır.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2025" marR="5080" indent="-949960">
              <a:lnSpc>
                <a:spcPct val="150400"/>
              </a:lnSpc>
              <a:spcBef>
                <a:spcPts val="100"/>
              </a:spcBef>
            </a:pPr>
            <a:r>
              <a:rPr sz="4400" dirty="0">
                <a:latin typeface="Arial"/>
                <a:cs typeface="Arial"/>
              </a:rPr>
              <a:t>BAŞARILI</a:t>
            </a:r>
            <a:r>
              <a:rPr sz="4400" spc="-2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BİR</a:t>
            </a:r>
            <a:r>
              <a:rPr sz="4400" spc="-1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STAJ</a:t>
            </a:r>
            <a:r>
              <a:rPr sz="4400" spc="-19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DÖNEMİ GEÇİRMENİZİ</a:t>
            </a:r>
            <a:r>
              <a:rPr sz="4400" spc="-21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DİLERİZ.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7345" marR="5080" indent="-1605280">
              <a:lnSpc>
                <a:spcPct val="100299"/>
              </a:lnSpc>
              <a:spcBef>
                <a:spcPts val="100"/>
              </a:spcBef>
            </a:pPr>
            <a:r>
              <a:rPr sz="33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İNŞAAT</a:t>
            </a:r>
            <a:r>
              <a:rPr sz="3300" b="0" u="none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3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MÜHENDİSLİĞİ</a:t>
            </a:r>
            <a:r>
              <a:rPr sz="3300" b="0" u="none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3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BÖLÜMÜ </a:t>
            </a:r>
            <a:r>
              <a:rPr sz="3300" b="0" u="none" dirty="0">
                <a:solidFill>
                  <a:srgbClr val="000000"/>
                </a:solidFill>
                <a:latin typeface="Microsoft Sans Serif"/>
                <a:cs typeface="Microsoft Sans Serif"/>
              </a:rPr>
              <a:t>STAJ</a:t>
            </a:r>
            <a:r>
              <a:rPr sz="3300" b="0" u="none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300" b="0" u="none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KOMİSYONU</a:t>
            </a:r>
            <a:endParaRPr sz="33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0791" y="7203459"/>
            <a:ext cx="54140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20" dirty="0">
                <a:solidFill>
                  <a:srgbClr val="1F487C"/>
                </a:solidFill>
                <a:latin typeface="Arial"/>
                <a:cs typeface="Arial"/>
              </a:rPr>
              <a:t>İNŞAAT</a:t>
            </a:r>
            <a:r>
              <a:rPr sz="155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F487C"/>
                </a:solidFill>
                <a:latin typeface="Arial"/>
                <a:cs typeface="Arial"/>
              </a:rPr>
              <a:t>MÜHENDİSLİĞİ</a:t>
            </a:r>
            <a:r>
              <a:rPr sz="1550" b="1" spc="-1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1F487C"/>
                </a:solidFill>
                <a:latin typeface="Arial"/>
                <a:cs typeface="Arial"/>
              </a:rPr>
              <a:t>BÖLÜMÜ</a:t>
            </a:r>
            <a:r>
              <a:rPr sz="1550" b="1" spc="-1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40" dirty="0">
                <a:solidFill>
                  <a:srgbClr val="1F487C"/>
                </a:solidFill>
                <a:latin typeface="Arial"/>
                <a:cs typeface="Arial"/>
              </a:rPr>
              <a:t>STAJ</a:t>
            </a:r>
            <a:r>
              <a:rPr sz="1550" b="1" spc="-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1F487C"/>
                </a:solidFill>
                <a:latin typeface="Arial"/>
                <a:cs typeface="Arial"/>
              </a:rPr>
              <a:t>YAPMA</a:t>
            </a:r>
            <a:r>
              <a:rPr sz="1550" b="1" spc="-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1F487C"/>
                </a:solidFill>
                <a:latin typeface="Arial"/>
                <a:cs typeface="Arial"/>
              </a:rPr>
              <a:t>ESASLARI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386" y="973752"/>
            <a:ext cx="9204960" cy="5485765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ŞANTİYE</a:t>
            </a:r>
            <a:r>
              <a:rPr sz="2650" b="1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STAJININ</a:t>
            </a:r>
            <a:r>
              <a:rPr sz="265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KONUSU</a:t>
            </a: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200" dirty="0">
                <a:latin typeface="Microsoft Sans Serif"/>
                <a:cs typeface="Microsoft Sans Serif"/>
              </a:rPr>
              <a:t>Alt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başlıklar</a:t>
            </a:r>
            <a:r>
              <a:rPr sz="2200" spc="8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altında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ise;</a:t>
            </a:r>
            <a:endParaRPr sz="2200">
              <a:latin typeface="Microsoft Sans Serif"/>
              <a:cs typeface="Microsoft Sans Serif"/>
            </a:endParaRPr>
          </a:p>
          <a:p>
            <a:pPr marL="390525" marR="5080" indent="-378460">
              <a:lnSpc>
                <a:spcPct val="100000"/>
              </a:lnSpc>
              <a:spcBef>
                <a:spcPts val="1335"/>
              </a:spcBef>
              <a:buFont typeface="Microsoft Sans Serif"/>
              <a:buChar char="•"/>
              <a:tabLst>
                <a:tab pos="390525" algn="l"/>
                <a:tab pos="1287780" algn="l"/>
                <a:tab pos="2311400" algn="l"/>
                <a:tab pos="2804795" algn="l"/>
                <a:tab pos="4419600" algn="l"/>
                <a:tab pos="4913630" algn="l"/>
                <a:tab pos="5715635" algn="l"/>
                <a:tab pos="7813040" algn="l"/>
                <a:tab pos="8881110" algn="l"/>
              </a:tabLst>
            </a:pPr>
            <a:r>
              <a:rPr sz="2200" b="1" spc="-10" dirty="0">
                <a:latin typeface="Arial"/>
                <a:cs typeface="Arial"/>
              </a:rPr>
              <a:t>kalıp,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10" dirty="0">
                <a:latin typeface="Arial"/>
                <a:cs typeface="Arial"/>
              </a:rPr>
              <a:t>donatı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25" dirty="0">
                <a:latin typeface="Arial"/>
                <a:cs typeface="Arial"/>
              </a:rPr>
              <a:t>ve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10" dirty="0">
                <a:latin typeface="Arial"/>
                <a:cs typeface="Arial"/>
              </a:rPr>
              <a:t>betonarme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25" dirty="0">
                <a:latin typeface="Arial"/>
                <a:cs typeface="Arial"/>
              </a:rPr>
              <a:t>ve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10" dirty="0">
                <a:latin typeface="Arial"/>
                <a:cs typeface="Arial"/>
              </a:rPr>
              <a:t>çelik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10" dirty="0">
                <a:latin typeface="Arial"/>
                <a:cs typeface="Arial"/>
              </a:rPr>
              <a:t>konstrüksiyon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10" dirty="0">
                <a:latin typeface="Arial"/>
                <a:cs typeface="Arial"/>
              </a:rPr>
              <a:t>imalatı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b="1" spc="-25" dirty="0">
                <a:latin typeface="Arial"/>
                <a:cs typeface="Arial"/>
              </a:rPr>
              <a:t>ve </a:t>
            </a:r>
            <a:r>
              <a:rPr sz="2200" b="1" spc="-10" dirty="0">
                <a:latin typeface="Arial"/>
                <a:cs typeface="Arial"/>
              </a:rPr>
              <a:t>montajı</a:t>
            </a:r>
            <a:endParaRPr sz="2200">
              <a:latin typeface="Arial"/>
              <a:cs typeface="Arial"/>
            </a:endParaRPr>
          </a:p>
          <a:p>
            <a:pPr marL="391160" indent="-378460">
              <a:lnSpc>
                <a:spcPct val="100000"/>
              </a:lnSpc>
              <a:spcBef>
                <a:spcPts val="1330"/>
              </a:spcBef>
              <a:buChar char="•"/>
              <a:tabLst>
                <a:tab pos="391160" algn="l"/>
                <a:tab pos="1282700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zemin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etütleri</a:t>
            </a:r>
            <a:endParaRPr sz="2200">
              <a:latin typeface="Microsoft Sans Serif"/>
              <a:cs typeface="Microsoft Sans Serif"/>
            </a:endParaRPr>
          </a:p>
          <a:p>
            <a:pPr marL="391160" indent="-378460">
              <a:lnSpc>
                <a:spcPct val="100000"/>
              </a:lnSpc>
              <a:spcBef>
                <a:spcPts val="1330"/>
              </a:spcBef>
              <a:buChar char="•"/>
              <a:tabLst>
                <a:tab pos="391160" algn="l"/>
                <a:tab pos="4709160" algn="l"/>
                <a:tab pos="5132705" algn="l"/>
                <a:tab pos="5948680" algn="l"/>
              </a:tabLst>
            </a:pPr>
            <a:r>
              <a:rPr sz="2200" dirty="0">
                <a:latin typeface="Microsoft Sans Serif"/>
                <a:cs typeface="Microsoft Sans Serif"/>
              </a:rPr>
              <a:t>zemin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proje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aplikasyonları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ile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kazı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25" dirty="0">
                <a:latin typeface="Microsoft Sans Serif"/>
                <a:cs typeface="Microsoft Sans Serif"/>
              </a:rPr>
              <a:t>ve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dolgu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10" dirty="0">
                <a:latin typeface="Microsoft Sans Serif"/>
                <a:cs typeface="Microsoft Sans Serif"/>
              </a:rPr>
              <a:t>işleri</a:t>
            </a:r>
            <a:endParaRPr sz="2200">
              <a:latin typeface="Microsoft Sans Serif"/>
              <a:cs typeface="Microsoft Sans Serif"/>
            </a:endParaRPr>
          </a:p>
          <a:p>
            <a:pPr marL="391160" indent="-378460">
              <a:lnSpc>
                <a:spcPct val="100000"/>
              </a:lnSpc>
              <a:spcBef>
                <a:spcPts val="1335"/>
              </a:spcBef>
              <a:buChar char="•"/>
              <a:tabLst>
                <a:tab pos="391160" algn="l"/>
              </a:tabLst>
            </a:pPr>
            <a:r>
              <a:rPr sz="2200" dirty="0">
                <a:latin typeface="Microsoft Sans Serif"/>
                <a:cs typeface="Microsoft Sans Serif"/>
              </a:rPr>
              <a:t>iş</a:t>
            </a:r>
            <a:r>
              <a:rPr sz="2200" spc="21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makineleri</a:t>
            </a:r>
            <a:endParaRPr sz="2200">
              <a:latin typeface="Microsoft Sans Serif"/>
              <a:cs typeface="Microsoft Sans Serif"/>
            </a:endParaRPr>
          </a:p>
          <a:p>
            <a:pPr marL="391160" indent="-378460">
              <a:lnSpc>
                <a:spcPct val="100000"/>
              </a:lnSpc>
              <a:spcBef>
                <a:spcPts val="1330"/>
              </a:spcBef>
              <a:buChar char="•"/>
              <a:tabLst>
                <a:tab pos="391160" algn="l"/>
              </a:tabLst>
            </a:pPr>
            <a:r>
              <a:rPr sz="2200" dirty="0">
                <a:latin typeface="Microsoft Sans Serif"/>
                <a:cs typeface="Microsoft Sans Serif"/>
              </a:rPr>
              <a:t>malzeme</a:t>
            </a:r>
            <a:r>
              <a:rPr sz="2200" spc="19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temini</a:t>
            </a:r>
            <a:r>
              <a:rPr sz="2200" spc="204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ve</a:t>
            </a:r>
            <a:r>
              <a:rPr sz="2200" spc="22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özellikleri</a:t>
            </a:r>
            <a:endParaRPr sz="2200">
              <a:latin typeface="Microsoft Sans Serif"/>
              <a:cs typeface="Microsoft Sans Serif"/>
            </a:endParaRPr>
          </a:p>
          <a:p>
            <a:pPr marL="391160" indent="-378460">
              <a:lnSpc>
                <a:spcPct val="100000"/>
              </a:lnSpc>
              <a:spcBef>
                <a:spcPts val="1335"/>
              </a:spcBef>
              <a:buChar char="•"/>
              <a:tabLst>
                <a:tab pos="391160" algn="l"/>
              </a:tabLst>
            </a:pPr>
            <a:r>
              <a:rPr sz="2200" spc="-10" dirty="0">
                <a:latin typeface="Microsoft Sans Serif"/>
                <a:cs typeface="Microsoft Sans Serif"/>
              </a:rPr>
              <a:t>topografik</a:t>
            </a:r>
            <a:r>
              <a:rPr sz="2200" spc="-6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çalışmalar,</a:t>
            </a:r>
            <a:endParaRPr sz="2200">
              <a:latin typeface="Microsoft Sans Serif"/>
              <a:cs typeface="Microsoft Sans Serif"/>
            </a:endParaRPr>
          </a:p>
          <a:p>
            <a:pPr marL="391160" indent="-378460">
              <a:lnSpc>
                <a:spcPct val="100000"/>
              </a:lnSpc>
              <a:spcBef>
                <a:spcPts val="1330"/>
              </a:spcBef>
              <a:buChar char="•"/>
              <a:tabLst>
                <a:tab pos="391160" algn="l"/>
              </a:tabLst>
            </a:pPr>
            <a:r>
              <a:rPr sz="2200" dirty="0">
                <a:latin typeface="Microsoft Sans Serif"/>
                <a:cs typeface="Microsoft Sans Serif"/>
              </a:rPr>
              <a:t>duvar,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doğrama,</a:t>
            </a:r>
            <a:r>
              <a:rPr sz="2200" spc="-3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sıva ve </a:t>
            </a:r>
            <a:r>
              <a:rPr sz="2200" spc="-25" dirty="0">
                <a:latin typeface="Microsoft Sans Serif"/>
                <a:cs typeface="Microsoft Sans Serif"/>
              </a:rPr>
              <a:t>boya-</a:t>
            </a:r>
            <a:r>
              <a:rPr sz="2200" dirty="0">
                <a:latin typeface="Microsoft Sans Serif"/>
                <a:cs typeface="Microsoft Sans Serif"/>
              </a:rPr>
              <a:t>badana</a:t>
            </a:r>
            <a:r>
              <a:rPr sz="2200" spc="-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işleri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ile</a:t>
            </a:r>
            <a:r>
              <a:rPr sz="2200" spc="-2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ilgili</a:t>
            </a:r>
            <a:r>
              <a:rPr sz="2200" spc="-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bilgiler</a:t>
            </a:r>
            <a:endParaRPr sz="2200">
              <a:latin typeface="Microsoft Sans Serif"/>
              <a:cs typeface="Microsoft Sans Serif"/>
            </a:endParaRPr>
          </a:p>
          <a:p>
            <a:pPr marL="1270" algn="ctr">
              <a:lnSpc>
                <a:spcPct val="100000"/>
              </a:lnSpc>
              <a:spcBef>
                <a:spcPts val="1330"/>
              </a:spcBef>
            </a:pPr>
            <a:r>
              <a:rPr sz="2200" b="1" spc="-25" dirty="0">
                <a:solidFill>
                  <a:srgbClr val="1F497C"/>
                </a:solidFill>
                <a:latin typeface="Arial"/>
                <a:cs typeface="Arial"/>
              </a:rPr>
              <a:t>Gözlemlenir,</a:t>
            </a:r>
            <a:r>
              <a:rPr sz="2200" b="1" spc="-95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1F497C"/>
                </a:solidFill>
                <a:latin typeface="Arial"/>
                <a:cs typeface="Arial"/>
              </a:rPr>
              <a:t>Aralarında</a:t>
            </a:r>
            <a:r>
              <a:rPr sz="2200" b="1" spc="-95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F497C"/>
                </a:solidFill>
                <a:latin typeface="Arial"/>
                <a:cs typeface="Arial"/>
              </a:rPr>
              <a:t>ilişki</a:t>
            </a:r>
            <a:r>
              <a:rPr sz="2200" b="1" spc="-90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1F497C"/>
                </a:solidFill>
                <a:latin typeface="Arial"/>
                <a:cs typeface="Arial"/>
              </a:rPr>
              <a:t>kurulur,</a:t>
            </a:r>
            <a:r>
              <a:rPr sz="2200" b="1" spc="-95" dirty="0">
                <a:solidFill>
                  <a:srgbClr val="1F497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F497C"/>
                </a:solidFill>
                <a:latin typeface="Arial"/>
                <a:cs typeface="Arial"/>
              </a:rPr>
              <a:t>ÖĞRENİLİR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19" y="6615683"/>
            <a:ext cx="9912095" cy="4419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8619" y="6615683"/>
            <a:ext cx="9912350" cy="441959"/>
          </a:xfrm>
          <a:prstGeom prst="rect">
            <a:avLst/>
          </a:prstGeom>
          <a:ln w="10667">
            <a:solidFill>
              <a:srgbClr val="97B854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340"/>
              </a:spcBef>
              <a:tabLst>
                <a:tab pos="3402329" algn="l"/>
              </a:tabLst>
            </a:pPr>
            <a:r>
              <a:rPr sz="1750" b="1" u="sng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Sıhhı tesisat,</a:t>
            </a:r>
            <a:r>
              <a:rPr sz="1750" b="1" u="sng" spc="49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750" b="1" u="sng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asansör,</a:t>
            </a:r>
            <a:r>
              <a:rPr sz="1750" b="1" u="sng" spc="475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750" b="1" u="sng" spc="-2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yapı</a:t>
            </a:r>
            <a:r>
              <a:rPr sz="1750" b="1" u="sng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	malzemeleri</a:t>
            </a:r>
            <a:r>
              <a:rPr sz="1750" b="1" u="sng" spc="39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750" b="1" u="sng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satışı</a:t>
            </a:r>
            <a:r>
              <a:rPr sz="1750" b="1" u="sng" spc="-8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750" b="1" u="sng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yapan</a:t>
            </a:r>
            <a:r>
              <a:rPr sz="1750" b="1" u="sng" spc="-65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750" b="1" u="sng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firmalarda</a:t>
            </a:r>
            <a:r>
              <a:rPr sz="175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u="sng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staj</a:t>
            </a:r>
            <a:r>
              <a:rPr sz="1750" b="1" u="sng" spc="-6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750" b="1" u="sng" spc="-1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yapılamamaktadır</a:t>
            </a:r>
            <a:r>
              <a:rPr sz="2200" b="1" u="sng" spc="-10" dirty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427" y="1163809"/>
            <a:ext cx="379857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ŞANTİYE</a:t>
            </a:r>
            <a:r>
              <a:rPr sz="2650" b="1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STAJININ</a:t>
            </a:r>
            <a:r>
              <a:rPr sz="265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KONUSU</a:t>
            </a:r>
            <a:endParaRPr sz="26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3900" y="1807464"/>
            <a:ext cx="9074150" cy="4889500"/>
            <a:chOff x="723900" y="1807464"/>
            <a:chExt cx="9074150" cy="4889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5587" y="1807464"/>
              <a:ext cx="3139439" cy="17632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2535" y="1889962"/>
              <a:ext cx="3192780" cy="16594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900" y="3846576"/>
              <a:ext cx="5088635" cy="28498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2720" y="3819144"/>
              <a:ext cx="3275075" cy="28498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74035" y="3445764"/>
              <a:ext cx="335280" cy="754380"/>
            </a:xfrm>
            <a:custGeom>
              <a:avLst/>
              <a:gdLst/>
              <a:ahLst/>
              <a:cxnLst/>
              <a:rect l="l" t="t" r="r" b="b"/>
              <a:pathLst>
                <a:path w="335280" h="754379">
                  <a:moveTo>
                    <a:pt x="167640" y="754379"/>
                  </a:moveTo>
                  <a:lnTo>
                    <a:pt x="0" y="586739"/>
                  </a:lnTo>
                  <a:lnTo>
                    <a:pt x="83820" y="586739"/>
                  </a:lnTo>
                  <a:lnTo>
                    <a:pt x="83820" y="0"/>
                  </a:lnTo>
                  <a:lnTo>
                    <a:pt x="251460" y="0"/>
                  </a:lnTo>
                  <a:lnTo>
                    <a:pt x="251460" y="586739"/>
                  </a:lnTo>
                  <a:lnTo>
                    <a:pt x="335280" y="586739"/>
                  </a:lnTo>
                  <a:lnTo>
                    <a:pt x="167640" y="7543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74035" y="3445764"/>
              <a:ext cx="335280" cy="754380"/>
            </a:xfrm>
            <a:custGeom>
              <a:avLst/>
              <a:gdLst/>
              <a:ahLst/>
              <a:cxnLst/>
              <a:rect l="l" t="t" r="r" b="b"/>
              <a:pathLst>
                <a:path w="335280" h="754379">
                  <a:moveTo>
                    <a:pt x="0" y="586739"/>
                  </a:moveTo>
                  <a:lnTo>
                    <a:pt x="83820" y="586739"/>
                  </a:lnTo>
                  <a:lnTo>
                    <a:pt x="83820" y="0"/>
                  </a:lnTo>
                  <a:lnTo>
                    <a:pt x="251460" y="0"/>
                  </a:lnTo>
                  <a:lnTo>
                    <a:pt x="251460" y="586739"/>
                  </a:lnTo>
                  <a:lnTo>
                    <a:pt x="335280" y="586739"/>
                  </a:lnTo>
                  <a:lnTo>
                    <a:pt x="167640" y="754379"/>
                  </a:lnTo>
                  <a:lnTo>
                    <a:pt x="0" y="586739"/>
                  </a:lnTo>
                  <a:close/>
                </a:path>
              </a:pathLst>
            </a:custGeom>
            <a:ln w="2743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0035" y="3192780"/>
              <a:ext cx="337185" cy="756285"/>
            </a:xfrm>
            <a:custGeom>
              <a:avLst/>
              <a:gdLst/>
              <a:ahLst/>
              <a:cxnLst/>
              <a:rect l="l" t="t" r="r" b="b"/>
              <a:pathLst>
                <a:path w="337184" h="756285">
                  <a:moveTo>
                    <a:pt x="167640" y="755903"/>
                  </a:moveTo>
                  <a:lnTo>
                    <a:pt x="0" y="588263"/>
                  </a:lnTo>
                  <a:lnTo>
                    <a:pt x="83819" y="588263"/>
                  </a:lnTo>
                  <a:lnTo>
                    <a:pt x="83819" y="0"/>
                  </a:lnTo>
                  <a:lnTo>
                    <a:pt x="251460" y="0"/>
                  </a:lnTo>
                  <a:lnTo>
                    <a:pt x="251460" y="588263"/>
                  </a:lnTo>
                  <a:lnTo>
                    <a:pt x="336803" y="588263"/>
                  </a:lnTo>
                  <a:lnTo>
                    <a:pt x="167640" y="7559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70035" y="3192780"/>
              <a:ext cx="337185" cy="756285"/>
            </a:xfrm>
            <a:custGeom>
              <a:avLst/>
              <a:gdLst/>
              <a:ahLst/>
              <a:cxnLst/>
              <a:rect l="l" t="t" r="r" b="b"/>
              <a:pathLst>
                <a:path w="337184" h="756285">
                  <a:moveTo>
                    <a:pt x="0" y="588263"/>
                  </a:moveTo>
                  <a:lnTo>
                    <a:pt x="83819" y="588263"/>
                  </a:lnTo>
                  <a:lnTo>
                    <a:pt x="83819" y="0"/>
                  </a:lnTo>
                  <a:lnTo>
                    <a:pt x="251460" y="0"/>
                  </a:lnTo>
                  <a:lnTo>
                    <a:pt x="251460" y="588263"/>
                  </a:lnTo>
                  <a:lnTo>
                    <a:pt x="336803" y="588263"/>
                  </a:lnTo>
                  <a:lnTo>
                    <a:pt x="167640" y="755903"/>
                  </a:lnTo>
                  <a:lnTo>
                    <a:pt x="0" y="588263"/>
                  </a:lnTo>
                  <a:close/>
                </a:path>
              </a:pathLst>
            </a:custGeom>
            <a:ln w="2743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2735" y="2855975"/>
              <a:ext cx="3139440" cy="711835"/>
            </a:xfrm>
            <a:custGeom>
              <a:avLst/>
              <a:gdLst/>
              <a:ahLst/>
              <a:cxnLst/>
              <a:rect l="l" t="t" r="r" b="b"/>
              <a:pathLst>
                <a:path w="3139440" h="711835">
                  <a:moveTo>
                    <a:pt x="3139440" y="711708"/>
                  </a:moveTo>
                  <a:lnTo>
                    <a:pt x="0" y="711708"/>
                  </a:lnTo>
                  <a:lnTo>
                    <a:pt x="0" y="0"/>
                  </a:lnTo>
                  <a:lnTo>
                    <a:pt x="3139440" y="0"/>
                  </a:lnTo>
                  <a:lnTo>
                    <a:pt x="3139440" y="7117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02735" y="2855976"/>
            <a:ext cx="3139440" cy="711835"/>
          </a:xfrm>
          <a:prstGeom prst="rect">
            <a:avLst/>
          </a:prstGeom>
          <a:ln w="10667">
            <a:solidFill>
              <a:srgbClr val="4F80B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40740" marR="278130" indent="-553720">
              <a:lnSpc>
                <a:spcPct val="102099"/>
              </a:lnSpc>
              <a:spcBef>
                <a:spcPts val="315"/>
              </a:spcBef>
            </a:pPr>
            <a:r>
              <a:rPr sz="1950" dirty="0">
                <a:latin typeface="Microsoft Sans Serif"/>
                <a:cs typeface="Microsoft Sans Serif"/>
              </a:rPr>
              <a:t>Yapı</a:t>
            </a:r>
            <a:r>
              <a:rPr sz="1950" spc="13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Uygulama</a:t>
            </a:r>
            <a:r>
              <a:rPr sz="1950" spc="13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Projesi </a:t>
            </a:r>
            <a:r>
              <a:rPr sz="1950" dirty="0">
                <a:latin typeface="Microsoft Sans Serif"/>
                <a:cs typeface="Microsoft Sans Serif"/>
              </a:rPr>
              <a:t>(Statik</a:t>
            </a:r>
            <a:r>
              <a:rPr sz="1950" spc="75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Proje)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8480" y="6729983"/>
            <a:ext cx="4861560" cy="407034"/>
          </a:xfrm>
          <a:prstGeom prst="rect">
            <a:avLst/>
          </a:prstGeom>
          <a:ln w="10667">
            <a:solidFill>
              <a:srgbClr val="4F80BC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75"/>
              </a:spcBef>
            </a:pPr>
            <a:r>
              <a:rPr sz="1950" dirty="0">
                <a:latin typeface="Microsoft Sans Serif"/>
                <a:cs typeface="Microsoft Sans Serif"/>
              </a:rPr>
              <a:t>Saha</a:t>
            </a:r>
            <a:r>
              <a:rPr sz="1950" spc="12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Uygulaması</a:t>
            </a:r>
            <a:r>
              <a:rPr sz="1950" spc="15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/</a:t>
            </a:r>
            <a:r>
              <a:rPr sz="1950" spc="12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Yapı</a:t>
            </a:r>
            <a:r>
              <a:rPr sz="1950" spc="12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İnşası</a:t>
            </a:r>
            <a:endParaRPr sz="195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08447" y="238379"/>
            <a:ext cx="4577715" cy="2618105"/>
            <a:chOff x="5108447" y="238379"/>
            <a:chExt cx="4577715" cy="2618105"/>
          </a:xfrm>
        </p:grpSpPr>
        <p:sp>
          <p:nvSpPr>
            <p:cNvPr id="16" name="object 16"/>
            <p:cNvSpPr/>
            <p:nvPr/>
          </p:nvSpPr>
          <p:spPr>
            <a:xfrm>
              <a:off x="5108447" y="1275587"/>
              <a:ext cx="3583304" cy="1580515"/>
            </a:xfrm>
            <a:custGeom>
              <a:avLst/>
              <a:gdLst/>
              <a:ahLst/>
              <a:cxnLst/>
              <a:rect l="l" t="t" r="r" b="b"/>
              <a:pathLst>
                <a:path w="3583304" h="1580514">
                  <a:moveTo>
                    <a:pt x="3540252" y="387096"/>
                  </a:moveTo>
                  <a:lnTo>
                    <a:pt x="3540252" y="0"/>
                  </a:lnTo>
                  <a:lnTo>
                    <a:pt x="3582924" y="0"/>
                  </a:lnTo>
                  <a:lnTo>
                    <a:pt x="3582924" y="365760"/>
                  </a:lnTo>
                  <a:lnTo>
                    <a:pt x="3561588" y="365760"/>
                  </a:lnTo>
                  <a:lnTo>
                    <a:pt x="3540252" y="387096"/>
                  </a:lnTo>
                  <a:close/>
                </a:path>
                <a:path w="3583304" h="1580514">
                  <a:moveTo>
                    <a:pt x="85343" y="1475232"/>
                  </a:moveTo>
                  <a:lnTo>
                    <a:pt x="42672" y="1475232"/>
                  </a:lnTo>
                  <a:lnTo>
                    <a:pt x="42672" y="387096"/>
                  </a:lnTo>
                  <a:lnTo>
                    <a:pt x="44291" y="378618"/>
                  </a:lnTo>
                  <a:lnTo>
                    <a:pt x="48768" y="371856"/>
                  </a:lnTo>
                  <a:lnTo>
                    <a:pt x="55530" y="367379"/>
                  </a:lnTo>
                  <a:lnTo>
                    <a:pt x="64008" y="365760"/>
                  </a:lnTo>
                  <a:lnTo>
                    <a:pt x="3540252" y="365760"/>
                  </a:lnTo>
                  <a:lnTo>
                    <a:pt x="3540252" y="387096"/>
                  </a:lnTo>
                  <a:lnTo>
                    <a:pt x="85343" y="387096"/>
                  </a:lnTo>
                  <a:lnTo>
                    <a:pt x="64008" y="408432"/>
                  </a:lnTo>
                  <a:lnTo>
                    <a:pt x="85343" y="408432"/>
                  </a:lnTo>
                  <a:lnTo>
                    <a:pt x="85343" y="1475232"/>
                  </a:lnTo>
                  <a:close/>
                </a:path>
                <a:path w="3583304" h="1580514">
                  <a:moveTo>
                    <a:pt x="3561588" y="408432"/>
                  </a:moveTo>
                  <a:lnTo>
                    <a:pt x="85343" y="408432"/>
                  </a:lnTo>
                  <a:lnTo>
                    <a:pt x="85343" y="387096"/>
                  </a:lnTo>
                  <a:lnTo>
                    <a:pt x="3540252" y="387096"/>
                  </a:lnTo>
                  <a:lnTo>
                    <a:pt x="3561588" y="365760"/>
                  </a:lnTo>
                  <a:lnTo>
                    <a:pt x="3582924" y="365760"/>
                  </a:lnTo>
                  <a:lnTo>
                    <a:pt x="3582924" y="387096"/>
                  </a:lnTo>
                  <a:lnTo>
                    <a:pt x="3581304" y="394930"/>
                  </a:lnTo>
                  <a:lnTo>
                    <a:pt x="3576828" y="401764"/>
                  </a:lnTo>
                  <a:lnTo>
                    <a:pt x="3570065" y="406598"/>
                  </a:lnTo>
                  <a:lnTo>
                    <a:pt x="3561588" y="408432"/>
                  </a:lnTo>
                  <a:close/>
                </a:path>
                <a:path w="3583304" h="1580514">
                  <a:moveTo>
                    <a:pt x="85343" y="408432"/>
                  </a:moveTo>
                  <a:lnTo>
                    <a:pt x="64008" y="408432"/>
                  </a:lnTo>
                  <a:lnTo>
                    <a:pt x="85343" y="387096"/>
                  </a:lnTo>
                  <a:lnTo>
                    <a:pt x="85343" y="408432"/>
                  </a:lnTo>
                  <a:close/>
                </a:path>
                <a:path w="3583304" h="1580514">
                  <a:moveTo>
                    <a:pt x="64008" y="1580388"/>
                  </a:moveTo>
                  <a:lnTo>
                    <a:pt x="0" y="1453896"/>
                  </a:lnTo>
                  <a:lnTo>
                    <a:pt x="42672" y="1453896"/>
                  </a:lnTo>
                  <a:lnTo>
                    <a:pt x="42672" y="1475232"/>
                  </a:lnTo>
                  <a:lnTo>
                    <a:pt x="115952" y="1475232"/>
                  </a:lnTo>
                  <a:lnTo>
                    <a:pt x="64008" y="1580388"/>
                  </a:lnTo>
                  <a:close/>
                </a:path>
                <a:path w="3583304" h="1580514">
                  <a:moveTo>
                    <a:pt x="115952" y="1475232"/>
                  </a:moveTo>
                  <a:lnTo>
                    <a:pt x="85343" y="1475232"/>
                  </a:lnTo>
                  <a:lnTo>
                    <a:pt x="85343" y="1453896"/>
                  </a:lnTo>
                  <a:lnTo>
                    <a:pt x="126491" y="1453896"/>
                  </a:lnTo>
                  <a:lnTo>
                    <a:pt x="115952" y="1475232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66331" y="252984"/>
              <a:ext cx="3205480" cy="672465"/>
            </a:xfrm>
            <a:custGeom>
              <a:avLst/>
              <a:gdLst/>
              <a:ahLst/>
              <a:cxnLst/>
              <a:rect l="l" t="t" r="r" b="b"/>
              <a:pathLst>
                <a:path w="3205479" h="672465">
                  <a:moveTo>
                    <a:pt x="0" y="0"/>
                  </a:moveTo>
                  <a:lnTo>
                    <a:pt x="696467" y="0"/>
                  </a:lnTo>
                  <a:lnTo>
                    <a:pt x="3204971" y="672084"/>
                  </a:lnTo>
                </a:path>
              </a:pathLst>
            </a:custGeom>
            <a:ln w="28955">
              <a:solidFill>
                <a:srgbClr val="93B3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19" name="object 19"/>
          <p:cNvSpPr/>
          <p:nvPr/>
        </p:nvSpPr>
        <p:spPr>
          <a:xfrm>
            <a:off x="7100316" y="563880"/>
            <a:ext cx="3139440" cy="711835"/>
          </a:xfrm>
          <a:custGeom>
            <a:avLst/>
            <a:gdLst/>
            <a:ahLst/>
            <a:cxnLst/>
            <a:rect l="l" t="t" r="r" b="b"/>
            <a:pathLst>
              <a:path w="3139440" h="711835">
                <a:moveTo>
                  <a:pt x="3139440" y="711707"/>
                </a:moveTo>
                <a:lnTo>
                  <a:pt x="0" y="711707"/>
                </a:lnTo>
                <a:lnTo>
                  <a:pt x="0" y="0"/>
                </a:lnTo>
                <a:lnTo>
                  <a:pt x="3139440" y="0"/>
                </a:lnTo>
                <a:lnTo>
                  <a:pt x="3139440" y="711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00316" y="563880"/>
            <a:ext cx="3139440" cy="711835"/>
          </a:xfrm>
          <a:prstGeom prst="rect">
            <a:avLst/>
          </a:prstGeom>
          <a:ln w="10667">
            <a:solidFill>
              <a:srgbClr val="4F80B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03250" marR="593725" indent="258445">
              <a:lnSpc>
                <a:spcPct val="102099"/>
              </a:lnSpc>
              <a:spcBef>
                <a:spcPts val="315"/>
              </a:spcBef>
            </a:pPr>
            <a:r>
              <a:rPr sz="1950" dirty="0">
                <a:latin typeface="Microsoft Sans Serif"/>
                <a:cs typeface="Microsoft Sans Serif"/>
              </a:rPr>
              <a:t>Mimari</a:t>
            </a:r>
            <a:r>
              <a:rPr sz="1950" spc="60" dirty="0">
                <a:latin typeface="Microsoft Sans Serif"/>
                <a:cs typeface="Microsoft Sans Serif"/>
              </a:rPr>
              <a:t> </a:t>
            </a:r>
            <a:r>
              <a:rPr sz="1950" spc="-20" dirty="0">
                <a:latin typeface="Microsoft Sans Serif"/>
                <a:cs typeface="Microsoft Sans Serif"/>
              </a:rPr>
              <a:t>Proje </a:t>
            </a:r>
            <a:r>
              <a:rPr sz="1950" dirty="0">
                <a:latin typeface="Microsoft Sans Serif"/>
                <a:cs typeface="Microsoft Sans Serif"/>
              </a:rPr>
              <a:t>(Tasarım</a:t>
            </a:r>
            <a:r>
              <a:rPr sz="1950" spc="20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Projesi)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427" y="1163809"/>
            <a:ext cx="379857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ŞANTİYE</a:t>
            </a:r>
            <a:r>
              <a:rPr sz="2650" b="1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STAJININ</a:t>
            </a:r>
            <a:r>
              <a:rPr sz="265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KONUSU</a:t>
            </a:r>
            <a:endParaRPr sz="26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11979" y="1399032"/>
            <a:ext cx="5552440" cy="2388235"/>
            <a:chOff x="4411979" y="1399032"/>
            <a:chExt cx="5552440" cy="23882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4179" y="1399032"/>
              <a:ext cx="3189731" cy="23881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1979" y="1537716"/>
              <a:ext cx="2142743" cy="20162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38899" y="2436875"/>
              <a:ext cx="840105" cy="504825"/>
            </a:xfrm>
            <a:custGeom>
              <a:avLst/>
              <a:gdLst/>
              <a:ahLst/>
              <a:cxnLst/>
              <a:rect l="l" t="t" r="r" b="b"/>
              <a:pathLst>
                <a:path w="840104" h="504825">
                  <a:moveTo>
                    <a:pt x="588264" y="504443"/>
                  </a:moveTo>
                  <a:lnTo>
                    <a:pt x="588264" y="377951"/>
                  </a:lnTo>
                  <a:lnTo>
                    <a:pt x="0" y="377951"/>
                  </a:lnTo>
                  <a:lnTo>
                    <a:pt x="0" y="126491"/>
                  </a:lnTo>
                  <a:lnTo>
                    <a:pt x="588264" y="126491"/>
                  </a:lnTo>
                  <a:lnTo>
                    <a:pt x="588264" y="0"/>
                  </a:lnTo>
                  <a:lnTo>
                    <a:pt x="839723" y="252983"/>
                  </a:lnTo>
                  <a:lnTo>
                    <a:pt x="588264" y="5044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8899" y="2436875"/>
              <a:ext cx="840105" cy="504825"/>
            </a:xfrm>
            <a:custGeom>
              <a:avLst/>
              <a:gdLst/>
              <a:ahLst/>
              <a:cxnLst/>
              <a:rect l="l" t="t" r="r" b="b"/>
              <a:pathLst>
                <a:path w="840104" h="504825">
                  <a:moveTo>
                    <a:pt x="0" y="126491"/>
                  </a:moveTo>
                  <a:lnTo>
                    <a:pt x="588264" y="126491"/>
                  </a:lnTo>
                  <a:lnTo>
                    <a:pt x="588264" y="0"/>
                  </a:lnTo>
                  <a:lnTo>
                    <a:pt x="839723" y="252983"/>
                  </a:lnTo>
                  <a:lnTo>
                    <a:pt x="588264" y="504443"/>
                  </a:lnTo>
                  <a:lnTo>
                    <a:pt x="588264" y="377951"/>
                  </a:lnTo>
                  <a:lnTo>
                    <a:pt x="0" y="377951"/>
                  </a:lnTo>
                  <a:lnTo>
                    <a:pt x="0" y="126491"/>
                  </a:lnTo>
                  <a:close/>
                </a:path>
              </a:pathLst>
            </a:custGeom>
            <a:ln w="2743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88491" y="1655064"/>
            <a:ext cx="8693150" cy="5436235"/>
            <a:chOff x="888491" y="1655064"/>
            <a:chExt cx="8693150" cy="54362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808" y="1655064"/>
              <a:ext cx="2878835" cy="1932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491" y="3627119"/>
              <a:ext cx="3462527" cy="34640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3351" y="3985260"/>
              <a:ext cx="4098035" cy="30693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08275" y="6411467"/>
              <a:ext cx="6710680" cy="407034"/>
            </a:xfrm>
            <a:custGeom>
              <a:avLst/>
              <a:gdLst/>
              <a:ahLst/>
              <a:cxnLst/>
              <a:rect l="l" t="t" r="r" b="b"/>
              <a:pathLst>
                <a:path w="6710680" h="407034">
                  <a:moveTo>
                    <a:pt x="6710172" y="406908"/>
                  </a:moveTo>
                  <a:lnTo>
                    <a:pt x="0" y="406908"/>
                  </a:lnTo>
                  <a:lnTo>
                    <a:pt x="0" y="0"/>
                  </a:lnTo>
                  <a:lnTo>
                    <a:pt x="6710172" y="0"/>
                  </a:lnTo>
                  <a:lnTo>
                    <a:pt x="6710172" y="406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08275" y="6411467"/>
            <a:ext cx="6710680" cy="407034"/>
          </a:xfrm>
          <a:prstGeom prst="rect">
            <a:avLst/>
          </a:prstGeom>
          <a:ln w="10667">
            <a:solidFill>
              <a:srgbClr val="4F80B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616585">
              <a:lnSpc>
                <a:spcPct val="100000"/>
              </a:lnSpc>
              <a:spcBef>
                <a:spcPts val="365"/>
              </a:spcBef>
            </a:pPr>
            <a:r>
              <a:rPr sz="1950" dirty="0">
                <a:latin typeface="Microsoft Sans Serif"/>
                <a:cs typeface="Microsoft Sans Serif"/>
              </a:rPr>
              <a:t>Temel</a:t>
            </a:r>
            <a:r>
              <a:rPr sz="1950" spc="13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Kazı</a:t>
            </a:r>
            <a:r>
              <a:rPr sz="1950" spc="114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Uygulamaları</a:t>
            </a:r>
            <a:r>
              <a:rPr sz="1950" spc="12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9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Zemin</a:t>
            </a:r>
            <a:r>
              <a:rPr sz="1950" spc="12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İyileştirmeleri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427" y="1163809"/>
            <a:ext cx="3798570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ŞANTİYE</a:t>
            </a:r>
            <a:r>
              <a:rPr sz="2650" b="1" u="sng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STAJININ</a:t>
            </a:r>
            <a:r>
              <a:rPr sz="2650" b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6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KONUSU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0903" y="3980688"/>
            <a:ext cx="5576570" cy="407034"/>
          </a:xfrm>
          <a:prstGeom prst="rect">
            <a:avLst/>
          </a:prstGeom>
          <a:ln w="10667">
            <a:solidFill>
              <a:srgbClr val="4F80BC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75"/>
              </a:spcBef>
            </a:pPr>
            <a:r>
              <a:rPr sz="1950" dirty="0">
                <a:latin typeface="Microsoft Sans Serif"/>
                <a:cs typeface="Microsoft Sans Serif"/>
              </a:rPr>
              <a:t>Kaba</a:t>
            </a:r>
            <a:r>
              <a:rPr sz="1950" spc="10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İnşaat</a:t>
            </a:r>
            <a:r>
              <a:rPr sz="1950" spc="11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/</a:t>
            </a:r>
            <a:r>
              <a:rPr sz="1950" spc="11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Betonarme-Çelik-</a:t>
            </a:r>
            <a:r>
              <a:rPr sz="1950" spc="-10" dirty="0">
                <a:latin typeface="Microsoft Sans Serif"/>
                <a:cs typeface="Microsoft Sans Serif"/>
              </a:rPr>
              <a:t>Ahşap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3764" y="6699504"/>
            <a:ext cx="6217920" cy="407034"/>
          </a:xfrm>
          <a:prstGeom prst="rect">
            <a:avLst/>
          </a:prstGeom>
          <a:ln w="10667">
            <a:solidFill>
              <a:srgbClr val="4F80BC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365"/>
              </a:spcBef>
            </a:pPr>
            <a:r>
              <a:rPr sz="1950" dirty="0">
                <a:latin typeface="Microsoft Sans Serif"/>
                <a:cs typeface="Microsoft Sans Serif"/>
              </a:rPr>
              <a:t>Kaba</a:t>
            </a:r>
            <a:r>
              <a:rPr sz="1950" spc="85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İnşaat</a:t>
            </a:r>
            <a:r>
              <a:rPr sz="1950" spc="9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/</a:t>
            </a:r>
            <a:r>
              <a:rPr sz="1950" spc="9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İstinat</a:t>
            </a:r>
            <a:r>
              <a:rPr sz="1950" spc="7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Duvarı</a:t>
            </a:r>
            <a:r>
              <a:rPr sz="1950" spc="9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ve</a:t>
            </a:r>
            <a:r>
              <a:rPr sz="1950" spc="90" dirty="0">
                <a:latin typeface="Microsoft Sans Serif"/>
                <a:cs typeface="Microsoft Sans Serif"/>
              </a:rPr>
              <a:t> </a:t>
            </a:r>
            <a:r>
              <a:rPr sz="1950" dirty="0">
                <a:latin typeface="Microsoft Sans Serif"/>
                <a:cs typeface="Microsoft Sans Serif"/>
              </a:rPr>
              <a:t>Zemin</a:t>
            </a:r>
            <a:r>
              <a:rPr sz="1950" spc="110" dirty="0">
                <a:latin typeface="Microsoft Sans Serif"/>
                <a:cs typeface="Microsoft Sans Serif"/>
              </a:rPr>
              <a:t> </a:t>
            </a:r>
            <a:r>
              <a:rPr sz="1950" spc="-10" dirty="0">
                <a:latin typeface="Microsoft Sans Serif"/>
                <a:cs typeface="Microsoft Sans Serif"/>
              </a:rPr>
              <a:t>İyileştirmeler</a:t>
            </a:r>
            <a:endParaRPr sz="19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19" y="1751076"/>
            <a:ext cx="3369563" cy="21290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0396" y="1769363"/>
            <a:ext cx="2831591" cy="21214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79335" y="1769363"/>
            <a:ext cx="3387851" cy="21107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195" y="4588764"/>
            <a:ext cx="3020567" cy="20101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81400" y="4588764"/>
            <a:ext cx="3020567" cy="20101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85788" y="4593335"/>
            <a:ext cx="3581400" cy="200558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466332" y="252984"/>
            <a:ext cx="3205480" cy="672465"/>
          </a:xfrm>
          <a:custGeom>
            <a:avLst/>
            <a:gdLst/>
            <a:ahLst/>
            <a:cxnLst/>
            <a:rect l="l" t="t" r="r" b="b"/>
            <a:pathLst>
              <a:path w="3205479" h="672465">
                <a:moveTo>
                  <a:pt x="0" y="0"/>
                </a:moveTo>
                <a:lnTo>
                  <a:pt x="696467" y="0"/>
                </a:lnTo>
                <a:lnTo>
                  <a:pt x="3204971" y="672084"/>
                </a:lnTo>
              </a:path>
            </a:pathLst>
          </a:custGeom>
          <a:ln w="28955">
            <a:solidFill>
              <a:srgbClr val="93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37031" y="111252"/>
            <a:ext cx="5829300" cy="609600"/>
          </a:xfrm>
          <a:prstGeom prst="rect">
            <a:avLst/>
          </a:prstGeom>
          <a:solidFill>
            <a:srgbClr val="8EB3E2"/>
          </a:solidFill>
        </p:spPr>
        <p:txBody>
          <a:bodyPr vert="horz" wrap="square" lIns="0" tIns="25082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975"/>
              </a:spcBef>
            </a:pPr>
            <a:r>
              <a:rPr spc="-20" dirty="0"/>
              <a:t>İNŞAAT</a:t>
            </a:r>
            <a:r>
              <a:rPr spc="-145" dirty="0"/>
              <a:t> </a:t>
            </a:r>
            <a:r>
              <a:rPr dirty="0"/>
              <a:t>MÜHENDİSLİĞİ</a:t>
            </a:r>
            <a:r>
              <a:rPr spc="-110" dirty="0"/>
              <a:t> </a:t>
            </a:r>
            <a:r>
              <a:rPr dirty="0"/>
              <a:t>BÖLÜMÜ</a:t>
            </a:r>
            <a:r>
              <a:rPr spc="-100" dirty="0"/>
              <a:t> </a:t>
            </a:r>
            <a:r>
              <a:rPr spc="-10" dirty="0"/>
              <a:t>STAJLARI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20" dirty="0"/>
              <a:t>İNŞAAT</a:t>
            </a:r>
            <a:r>
              <a:rPr spc="10" dirty="0"/>
              <a:t> </a:t>
            </a:r>
            <a:r>
              <a:rPr spc="-10" dirty="0"/>
              <a:t>MÜHENDİSLİĞİ</a:t>
            </a:r>
            <a:r>
              <a:rPr spc="-114" dirty="0"/>
              <a:t> </a:t>
            </a:r>
            <a:r>
              <a:rPr spc="-20" dirty="0"/>
              <a:t>BÖLÜMÜ</a:t>
            </a:r>
            <a:r>
              <a:rPr spc="-100" dirty="0"/>
              <a:t> </a:t>
            </a:r>
            <a:r>
              <a:rPr spc="-40" dirty="0"/>
              <a:t>STAJ</a:t>
            </a:r>
            <a:r>
              <a:rPr spc="-65" dirty="0"/>
              <a:t> </a:t>
            </a:r>
            <a:r>
              <a:rPr spc="-50" dirty="0"/>
              <a:t>YAPMA</a:t>
            </a:r>
            <a:r>
              <a:rPr spc="-70" dirty="0"/>
              <a:t> </a:t>
            </a:r>
            <a:r>
              <a:rPr spc="-10" dirty="0"/>
              <a:t>ESASLARI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2273</Words>
  <Application>Microsoft Office PowerPoint</Application>
  <PresentationFormat>Özel</PresentationFormat>
  <Paragraphs>455</Paragraphs>
  <Slides>53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9" baseType="lpstr">
      <vt:lpstr>Arial</vt:lpstr>
      <vt:lpstr>Calibri</vt:lpstr>
      <vt:lpstr>Cambria</vt:lpstr>
      <vt:lpstr>Microsoft Sans Serif</vt:lpstr>
      <vt:lpstr>Times New Roman</vt:lpstr>
      <vt:lpstr>Office Theme</vt:lpstr>
      <vt:lpstr>T.C.</vt:lpstr>
      <vt:lpstr>İNŞAAT MÜHENDİSLİĞİ BÖLÜMÜ STAJLARI</vt:lpstr>
      <vt:lpstr>Stajların toplam süresi 48 iş günüdür.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İNŞAAT MÜHENDİSLİĞİ BÖLÜMÜ STAJLARI</vt:lpstr>
      <vt:lpstr>PowerPoint Sunusu</vt:lpstr>
      <vt:lpstr>STAJLAR NE ZAMAN YAPILIR?</vt:lpstr>
      <vt:lpstr>ÖZEL DURUMDAKİ ÖĞRENCİLERİN STAJLARI</vt:lpstr>
      <vt:lpstr>ÖZEL DURUMDAKİ ÖĞRENCİLERİ STAJLARI</vt:lpstr>
      <vt:lpstr>PowerPoint Sunusu</vt:lpstr>
      <vt:lpstr>STAJ BAŞVURUSU İÇİN GEREKEN İŞLEMLER NELERDİR?</vt:lpstr>
      <vt:lpstr>STAJ BAŞVURUSU İÇİN GEREKEN BELGELER NELERDİR?</vt:lpstr>
      <vt:lpstr>STAJ BAŞVURUSU İÇİN GEREKEN BELGELER NELERDİR?</vt:lpstr>
      <vt:lpstr>PowerPoint Sunusu</vt:lpstr>
      <vt:lpstr>STAJ AŞAMASI</vt:lpstr>
      <vt:lpstr>ÖRNEK CUMARTESİ ÇALIŞIR BELGESİ</vt:lpstr>
      <vt:lpstr>STAJ DEFTERİ DOLDURMA ESASLARI</vt:lpstr>
      <vt:lpstr>STAJ DEFTERİ DOLDURMA ESASLARI</vt:lpstr>
      <vt:lpstr>STAJ DEFTERİ DOLDURMA ESASLARI</vt:lpstr>
      <vt:lpstr>STAJ DEFTERİ DOLDURMA ESASLARI</vt:lpstr>
      <vt:lpstr>STAJ DEFTERLERİNİN TESLİMİ</vt:lpstr>
      <vt:lpstr>STAJ DEFTERLERİNİN TESLİMİ</vt:lpstr>
      <vt:lpstr>STAJ DEFTERLERİNİN TESLİMİ</vt:lpstr>
      <vt:lpstr>STAJ DEFTERLERİNİN TESLİMİ</vt:lpstr>
      <vt:lpstr>PowerPoint Sunusu</vt:lpstr>
      <vt:lpstr>STAJLARIN KABULÜ</vt:lpstr>
      <vt:lpstr>STAJLARIN KABULÜ</vt:lpstr>
      <vt:lpstr>STAJLARIN KABULÜ</vt:lpstr>
      <vt:lpstr>STAJLARIN KABULÜ</vt:lpstr>
      <vt:lpstr>STAJLARIN KABULÜ</vt:lpstr>
      <vt:lpstr>STAJLARIN KABULÜ</vt:lpstr>
      <vt:lpstr>Bölüm staj komisyonunun belirlediği değerlendirme</vt:lpstr>
      <vt:lpstr>YAZ STAJI SÜRECİNDE DİKKAT EDİLECEK HUSUSLAR</vt:lpstr>
      <vt:lpstr>YAZ STAJI SÜRECİNDE DİKKAT EDİLECEK HUSUSLAR</vt:lpstr>
      <vt:lpstr>YAZ STAJI SÜRECİNDE DİKKAT EDİLECEK HUSUSLAR</vt:lpstr>
      <vt:lpstr>STAJ SEFERBERLİĞİ KAPSAMINDA STAJ YAPACAK ÖĞRENCİLERİN DİKKATİNE</vt:lpstr>
      <vt:lpstr>MEZUN DURUMUNDA OLUP STAJ YAPACAK ÖĞRENCİLERİN DİKKATİNE</vt:lpstr>
      <vt:lpstr>BAŞARILI BİR STAJ DÖNEMİ GEÇİRMENİZİ DİLERİZ.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Ä°M BÃ¶lÃ¼mÃ¼ Staj Yapma EsaslarÄ± 26052025.pptx</dc:title>
  <dc:creator>Acer</dc:creator>
  <cp:lastModifiedBy>Acer</cp:lastModifiedBy>
  <cp:revision>1</cp:revision>
  <dcterms:created xsi:type="dcterms:W3CDTF">2026-02-26T13:33:29Z</dcterms:created>
  <dcterms:modified xsi:type="dcterms:W3CDTF">2026-02-26T13:42:02Z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2025-10-23T00:00:00Z</vt:filetime>
  </property>
  <property fmtid="{D5CDD505-2E9C-101B-9397-08002B2CF9AE}" pid="3" name="LastSaved">
    <vt:filetime>2026-02-26T00:00:00Z</vt:filetime>
  </property>
  <property fmtid="{D5CDD505-2E9C-101B-9397-08002B2CF9AE}" pid="4" name="Producer">
    <vt:lpwstr>Microsoft: Print To PDF</vt:lpwstr>
  </property>
</Properties>
</file>